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70" r:id="rId11"/>
    <p:sldMasterId id="2147483672"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Lst>
  <p:sldIdLst>
    <p:sldId id="256" r:id="rId23"/>
    <p:sldId id="257" r:id="rId24"/>
    <p:sldId id="258" r:id="rId25"/>
    <p:sldId id="259" r:id="rId26"/>
    <p:sldId id="271" r:id="rId27"/>
    <p:sldId id="261" r:id="rId28"/>
    <p:sldId id="262" r:id="rId29"/>
    <p:sldId id="273" r:id="rId30"/>
    <p:sldId id="263" r:id="rId31"/>
    <p:sldId id="272" r:id="rId32"/>
    <p:sldId id="267" r:id="rId33"/>
    <p:sldId id="268" r:id="rId34"/>
    <p:sldId id="265" r:id="rId35"/>
    <p:sldId id="269" r:id="rId36"/>
    <p:sldId id="270" r:id="rId3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3" d="100"/>
          <a:sy n="103" d="100"/>
        </p:scale>
        <p:origin x="83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4.xml"/><Relationship Id="rId39" Type="http://schemas.openxmlformats.org/officeDocument/2006/relationships/viewProps" Target="viewProps.xml"/><Relationship Id="rId21" Type="http://schemas.openxmlformats.org/officeDocument/2006/relationships/slideMaster" Target="slideMasters/slideMaster21.xml"/><Relationship Id="rId34" Type="http://schemas.openxmlformats.org/officeDocument/2006/relationships/slide" Target="slides/slide12.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2.xml"/><Relationship Id="rId32" Type="http://schemas.openxmlformats.org/officeDocument/2006/relationships/slide" Target="slides/slide10.xml"/><Relationship Id="rId37" Type="http://schemas.openxmlformats.org/officeDocument/2006/relationships/slide" Target="slides/slide15.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1.xml"/><Relationship Id="rId28" Type="http://schemas.openxmlformats.org/officeDocument/2006/relationships/slide" Target="slides/slide6.xml"/><Relationship Id="rId36" Type="http://schemas.openxmlformats.org/officeDocument/2006/relationships/slide" Target="slides/slide14.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5.xml"/><Relationship Id="rId30" Type="http://schemas.openxmlformats.org/officeDocument/2006/relationships/slide" Target="slides/slide8.xml"/><Relationship Id="rId35" Type="http://schemas.openxmlformats.org/officeDocument/2006/relationships/slide" Target="slides/slide13.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3.xml"/><Relationship Id="rId33" Type="http://schemas.openxmlformats.org/officeDocument/2006/relationships/slide" Target="slides/slide11.xml"/><Relationship Id="rId38"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415080"/>
            <a:ext cx="3847320" cy="9468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5" name="PlaceHolder 1"/>
          <p:cNvSpPr>
            <a:spLocks noGrp="1"/>
          </p:cNvSpPr>
          <p:nvPr>
            <p:ph type="title"/>
          </p:nvPr>
        </p:nvSpPr>
        <p:spPr>
          <a:xfrm>
            <a:off x="713160" y="415080"/>
            <a:ext cx="3847320" cy="9468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0" name="PlaceHolder 1"/>
          <p:cNvSpPr>
            <a:spLocks noGrp="1"/>
          </p:cNvSpPr>
          <p:nvPr>
            <p:ph type="title"/>
          </p:nvPr>
        </p:nvSpPr>
        <p:spPr>
          <a:xfrm>
            <a:off x="713160" y="415080"/>
            <a:ext cx="3847320" cy="9468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6" name="PlaceHolder 1"/>
          <p:cNvSpPr>
            <a:spLocks noGrp="1"/>
          </p:cNvSpPr>
          <p:nvPr>
            <p:ph type="title"/>
          </p:nvPr>
        </p:nvSpPr>
        <p:spPr>
          <a:xfrm>
            <a:off x="713160" y="415080"/>
            <a:ext cx="3847320" cy="9468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 name="Google Shape;9;p2"/>
          <p:cNvPicPr/>
          <p:nvPr/>
        </p:nvPicPr>
        <p:blipFill>
          <a:blip r:embed="rId3"/>
          <a:srcRect l="4715" t="22288" r="3177"/>
          <a:stretch/>
        </p:blipFill>
        <p:spPr>
          <a:xfrm rot="10800000" flipH="1">
            <a:off x="-1800" y="0"/>
            <a:ext cx="9147600" cy="5143320"/>
          </a:xfrm>
          <a:prstGeom prst="rect">
            <a:avLst/>
          </a:prstGeom>
          <a:ln w="0">
            <a:noFill/>
          </a:ln>
        </p:spPr>
      </p:pic>
      <p:sp>
        <p:nvSpPr>
          <p:cNvPr id="5" name="PlaceHolder 1"/>
          <p:cNvSpPr>
            <a:spLocks noGrp="1"/>
          </p:cNvSpPr>
          <p:nvPr>
            <p:ph type="title"/>
          </p:nvPr>
        </p:nvSpPr>
        <p:spPr>
          <a:xfrm>
            <a:off x="4572000" y="1927080"/>
            <a:ext cx="3856320" cy="185976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cxnSp>
        <p:nvCxnSpPr>
          <p:cNvPr id="2" name="Google Shape;12;p2"/>
          <p:cNvCxnSpPr/>
          <p:nvPr/>
        </p:nvCxnSpPr>
        <p:spPr>
          <a:xfrm>
            <a:off x="0" y="4875840"/>
            <a:ext cx="9144000" cy="360"/>
          </a:xfrm>
          <a:prstGeom prst="straightConnector1">
            <a:avLst/>
          </a:prstGeom>
          <a:ln w="9525">
            <a:solidFill>
              <a:srgbClr val="F3F3F3"/>
            </a:solidFill>
            <a:round/>
          </a:ln>
        </p:spPr>
      </p:cxn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33" name="Google Shape;98;p19"/>
          <p:cNvPicPr/>
          <p:nvPr/>
        </p:nvPicPr>
        <p:blipFill>
          <a:blip r:embed="rId3"/>
          <a:srcRect t="8795" r="14764" b="19285"/>
          <a:stretch/>
        </p:blipFill>
        <p:spPr>
          <a:xfrm>
            <a:off x="-1440" y="0"/>
            <a:ext cx="9146160" cy="5143320"/>
          </a:xfrm>
          <a:prstGeom prst="rect">
            <a:avLst/>
          </a:prstGeom>
          <a:ln w="0">
            <a:noFill/>
          </a:ln>
        </p:spPr>
      </p:pic>
      <p:sp>
        <p:nvSpPr>
          <p:cNvPr id="34"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35" name="Google Shape;100;p19"/>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1" name="Google Shape;14;p3"/>
          <p:cNvPicPr/>
          <p:nvPr/>
        </p:nvPicPr>
        <p:blipFill>
          <a:blip r:embed="rId3"/>
          <a:srcRect l="2951" t="9912" r="18338" b="23677"/>
          <a:stretch/>
        </p:blipFill>
        <p:spPr>
          <a:xfrm>
            <a:off x="0" y="0"/>
            <a:ext cx="9143640" cy="5143320"/>
          </a:xfrm>
          <a:prstGeom prst="rect">
            <a:avLst/>
          </a:prstGeom>
          <a:ln w="0">
            <a:noFill/>
          </a:ln>
        </p:spPr>
      </p:pic>
      <p:sp>
        <p:nvSpPr>
          <p:cNvPr id="42" name="PlaceHolder 1"/>
          <p:cNvSpPr>
            <a:spLocks noGrp="1"/>
          </p:cNvSpPr>
          <p:nvPr>
            <p:ph type="title"/>
          </p:nvPr>
        </p:nvSpPr>
        <p:spPr>
          <a:xfrm>
            <a:off x="1883880" y="3541680"/>
            <a:ext cx="6544800" cy="79740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43" name="PlaceHolder 2"/>
          <p:cNvSpPr>
            <a:spLocks noGrp="1"/>
          </p:cNvSpPr>
          <p:nvPr>
            <p:ph type="title"/>
          </p:nvPr>
        </p:nvSpPr>
        <p:spPr>
          <a:xfrm>
            <a:off x="720000" y="3541680"/>
            <a:ext cx="1163520" cy="797400"/>
          </a:xfrm>
          <a:prstGeom prst="rect">
            <a:avLst/>
          </a:prstGeom>
          <a:noFill/>
          <a:ln w="0">
            <a:noFill/>
          </a:ln>
        </p:spPr>
        <p:txBody>
          <a:bodyPr lIns="91440" tIns="91440" rIns="91440" bIns="91440" anchor="t">
            <a:noAutofit/>
          </a:bodyPr>
          <a:lstStyle/>
          <a:p>
            <a:pPr indent="0" algn="ctr">
              <a:lnSpc>
                <a:spcPct val="100000"/>
              </a:lnSpc>
              <a:buNone/>
            </a:pPr>
            <a:r>
              <a:rPr lang="fr-FR" sz="4000" b="0" strike="noStrike" spc="-1">
                <a:solidFill>
                  <a:schemeClr val="dk1"/>
                </a:solidFill>
                <a:latin typeface="Atkinson Hyperlegible"/>
                <a:ea typeface="Atkinson Hyperlegible"/>
              </a:rPr>
              <a:t>xx%</a:t>
            </a:r>
            <a:endParaRPr lang="fr-FR" sz="4000" b="0" strike="noStrike" spc="-1">
              <a:solidFill>
                <a:schemeClr val="dk1"/>
              </a:solidFill>
              <a:latin typeface="Arial"/>
            </a:endParaRPr>
          </a:p>
        </p:txBody>
      </p:sp>
      <p:cxnSp>
        <p:nvCxnSpPr>
          <p:cNvPr id="44" name="Google Shape;17;p3"/>
          <p:cNvCxnSpPr/>
          <p:nvPr/>
        </p:nvCxnSpPr>
        <p:spPr>
          <a:xfrm>
            <a:off x="0" y="4875840"/>
            <a:ext cx="9144000" cy="360"/>
          </a:xfrm>
          <a:prstGeom prst="straightConnector1">
            <a:avLst/>
          </a:prstGeom>
          <a:ln w="9525">
            <a:solidFill>
              <a:srgbClr val="F3F3F3"/>
            </a:solidFill>
            <a:round/>
          </a:ln>
        </p:spPr>
      </p:cxn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6" name="Google Shape;108;p21"/>
          <p:cNvPicPr/>
          <p:nvPr/>
        </p:nvPicPr>
        <p:blipFill>
          <a:blip r:embed="rId3"/>
          <a:srcRect l="1779" t="19035" r="17262" b="12649"/>
          <a:stretch/>
        </p:blipFill>
        <p:spPr>
          <a:xfrm rot="10800000">
            <a:off x="360" y="0"/>
            <a:ext cx="9143640" cy="5143320"/>
          </a:xfrm>
          <a:prstGeom prst="rect">
            <a:avLst/>
          </a:prstGeom>
          <a:ln w="0">
            <a:noFill/>
          </a:ln>
        </p:spPr>
      </p:pic>
      <p:cxnSp>
        <p:nvCxnSpPr>
          <p:cNvPr id="47" name="Google Shape;109;p21"/>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8" name="Google Shape;111;p22"/>
          <p:cNvPicPr/>
          <p:nvPr/>
        </p:nvPicPr>
        <p:blipFill>
          <a:blip r:embed="rId3"/>
          <a:srcRect l="3442" r="6487" b="24000"/>
          <a:stretch/>
        </p:blipFill>
        <p:spPr>
          <a:xfrm rot="10800000">
            <a:off x="360" y="0"/>
            <a:ext cx="9143640" cy="5143320"/>
          </a:xfrm>
          <a:prstGeom prst="rect">
            <a:avLst/>
          </a:prstGeom>
          <a:ln w="0">
            <a:noFill/>
          </a:ln>
        </p:spPr>
      </p:pic>
      <p:cxnSp>
        <p:nvCxnSpPr>
          <p:cNvPr id="49" name="Google Shape;112;p22"/>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50" name="Google Shape;19;p4"/>
          <p:cNvPicPr/>
          <p:nvPr/>
        </p:nvPicPr>
        <p:blipFill>
          <a:blip r:embed="rId3"/>
          <a:srcRect l="26964" t="38371"/>
          <a:stretch/>
        </p:blipFill>
        <p:spPr>
          <a:xfrm rot="10800000">
            <a:off x="360" y="-3600"/>
            <a:ext cx="9143640" cy="5150880"/>
          </a:xfrm>
          <a:prstGeom prst="rect">
            <a:avLst/>
          </a:prstGeom>
          <a:ln w="0">
            <a:noFill/>
          </a:ln>
        </p:spPr>
      </p:pic>
      <p:sp>
        <p:nvSpPr>
          <p:cNvPr id="51" name="PlaceHolder 1"/>
          <p:cNvSpPr>
            <a:spLocks noGrp="1"/>
          </p:cNvSpPr>
          <p:nvPr>
            <p:ph type="title"/>
          </p:nvPr>
        </p:nvSpPr>
        <p:spPr>
          <a:xfrm>
            <a:off x="714960" y="534960"/>
            <a:ext cx="499788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52" name="PlaceHolder 2"/>
          <p:cNvSpPr>
            <a:spLocks noGrp="1"/>
          </p:cNvSpPr>
          <p:nvPr>
            <p:ph type="body"/>
          </p:nvPr>
        </p:nvSpPr>
        <p:spPr>
          <a:xfrm>
            <a:off x="714960" y="1175040"/>
            <a:ext cx="4997880" cy="31366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
        <p:nvSpPr>
          <p:cNvPr id="53" name="PlaceHolder 3"/>
          <p:cNvSpPr>
            <a:spLocks noGrp="1"/>
          </p:cNvSpPr>
          <p:nvPr>
            <p:ph type="body"/>
          </p:nvPr>
        </p:nvSpPr>
        <p:spPr>
          <a:xfrm>
            <a:off x="6217920" y="803160"/>
            <a:ext cx="2210760" cy="3316320"/>
          </a:xfrm>
          <a:prstGeom prst="rect">
            <a:avLst/>
          </a:prstGeom>
          <a:noFill/>
          <a:ln w="9360">
            <a:solidFill>
              <a:schemeClr val="dk1"/>
            </a:solidFill>
            <a:round/>
          </a:ln>
        </p:spPr>
        <p:txBody>
          <a:bodyPr lIns="90000" tIns="45000" rIns="90000" bIns="45000" anchor="t">
            <a:normAutofit fontScale="21111" lnSpcReduction="1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cxnSp>
        <p:nvCxnSpPr>
          <p:cNvPr id="54" name="Google Shape;23;p4"/>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57" name="Google Shape;25;p5"/>
          <p:cNvPicPr/>
          <p:nvPr/>
        </p:nvPicPr>
        <p:blipFill>
          <a:blip r:embed="rId3"/>
          <a:srcRect t="8795" r="14764" b="19285"/>
          <a:stretch/>
        </p:blipFill>
        <p:spPr>
          <a:xfrm rot="10800000" flipH="1">
            <a:off x="0" y="0"/>
            <a:ext cx="9146160" cy="5143320"/>
          </a:xfrm>
          <a:prstGeom prst="rect">
            <a:avLst/>
          </a:prstGeom>
          <a:ln w="0">
            <a:noFill/>
          </a:ln>
        </p:spPr>
      </p:pic>
      <p:sp>
        <p:nvSpPr>
          <p:cNvPr id="58"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59" name="Google Shape;29;p5"/>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63" name="Google Shape;31;p6"/>
          <p:cNvPicPr/>
          <p:nvPr/>
        </p:nvPicPr>
        <p:blipFill>
          <a:blip r:embed="rId3"/>
          <a:srcRect l="2108" r="2116" b="19183"/>
          <a:stretch/>
        </p:blipFill>
        <p:spPr>
          <a:xfrm rot="10800000">
            <a:off x="-1800" y="-3600"/>
            <a:ext cx="9147600" cy="5150880"/>
          </a:xfrm>
          <a:prstGeom prst="rect">
            <a:avLst/>
          </a:prstGeom>
          <a:ln w="0">
            <a:noFill/>
          </a:ln>
        </p:spPr>
      </p:pic>
      <p:sp>
        <p:nvSpPr>
          <p:cNvPr id="64"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65" name="Google Shape;33;p6"/>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67" name="Google Shape;35;p7"/>
          <p:cNvPicPr/>
          <p:nvPr/>
        </p:nvPicPr>
        <p:blipFill>
          <a:blip r:embed="rId3"/>
          <a:srcRect l="2206" t="4919" r="26197" b="34676"/>
          <a:stretch/>
        </p:blipFill>
        <p:spPr>
          <a:xfrm rot="10800000" flipH="1">
            <a:off x="0" y="-3600"/>
            <a:ext cx="9143640" cy="5150880"/>
          </a:xfrm>
          <a:prstGeom prst="rect">
            <a:avLst/>
          </a:prstGeom>
          <a:ln w="0">
            <a:noFill/>
          </a:ln>
        </p:spPr>
      </p:pic>
      <p:sp>
        <p:nvSpPr>
          <p:cNvPr id="68" name="PlaceHolder 1"/>
          <p:cNvSpPr>
            <a:spLocks noGrp="1"/>
          </p:cNvSpPr>
          <p:nvPr>
            <p:ph type="title"/>
          </p:nvPr>
        </p:nvSpPr>
        <p:spPr>
          <a:xfrm>
            <a:off x="3430440" y="534960"/>
            <a:ext cx="499788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69" name="PlaceHolder 2"/>
          <p:cNvSpPr>
            <a:spLocks noGrp="1"/>
          </p:cNvSpPr>
          <p:nvPr>
            <p:ph type="body"/>
          </p:nvPr>
        </p:nvSpPr>
        <p:spPr>
          <a:xfrm>
            <a:off x="3430440" y="1530000"/>
            <a:ext cx="4997880" cy="27115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
        <p:nvSpPr>
          <p:cNvPr id="70" name="PlaceHolder 3"/>
          <p:cNvSpPr>
            <a:spLocks noGrp="1"/>
          </p:cNvSpPr>
          <p:nvPr>
            <p:ph type="body"/>
          </p:nvPr>
        </p:nvSpPr>
        <p:spPr>
          <a:xfrm>
            <a:off x="714960" y="803160"/>
            <a:ext cx="2210760" cy="3316320"/>
          </a:xfrm>
          <a:prstGeom prst="rect">
            <a:avLst/>
          </a:prstGeom>
          <a:noFill/>
          <a:ln w="9360">
            <a:solidFill>
              <a:schemeClr val="dk1"/>
            </a:solidFill>
            <a:round/>
          </a:ln>
        </p:spPr>
        <p:txBody>
          <a:bodyPr lIns="90000" tIns="45000" rIns="90000" bIns="45000" anchor="t">
            <a:normAutofit fontScale="21111" lnSpcReduction="1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cxnSp>
        <p:nvCxnSpPr>
          <p:cNvPr id="71" name="Google Shape;39;p7"/>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2" name="Google Shape;41;p8"/>
          <p:cNvPicPr/>
          <p:nvPr/>
        </p:nvPicPr>
        <p:blipFill>
          <a:blip r:embed="rId3"/>
          <a:srcRect t="8795" r="14764" b="19285"/>
          <a:stretch/>
        </p:blipFill>
        <p:spPr>
          <a:xfrm rot="10800000">
            <a:off x="-720" y="0"/>
            <a:ext cx="9145800" cy="5143320"/>
          </a:xfrm>
          <a:prstGeom prst="rect">
            <a:avLst/>
          </a:prstGeom>
          <a:ln w="0">
            <a:noFill/>
          </a:ln>
        </p:spPr>
      </p:pic>
      <p:sp>
        <p:nvSpPr>
          <p:cNvPr id="73"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cxnSp>
        <p:nvCxnSpPr>
          <p:cNvPr id="74" name="Google Shape;43;p8"/>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5" name="Google Shape;45;p9"/>
          <p:cNvPicPr/>
          <p:nvPr/>
        </p:nvPicPr>
        <p:blipFill>
          <a:blip r:embed="rId3"/>
          <a:srcRect l="16672" t="7152" r="20790" b="40083"/>
          <a:stretch/>
        </p:blipFill>
        <p:spPr>
          <a:xfrm rot="10800000">
            <a:off x="-1800" y="0"/>
            <a:ext cx="9147600" cy="5143320"/>
          </a:xfrm>
          <a:prstGeom prst="rect">
            <a:avLst/>
          </a:prstGeom>
          <a:ln w="0">
            <a:noFill/>
          </a:ln>
        </p:spPr>
      </p:pic>
      <p:sp>
        <p:nvSpPr>
          <p:cNvPr id="76" name="PlaceHolder 1"/>
          <p:cNvSpPr>
            <a:spLocks noGrp="1"/>
          </p:cNvSpPr>
          <p:nvPr>
            <p:ph type="title"/>
          </p:nvPr>
        </p:nvSpPr>
        <p:spPr>
          <a:xfrm>
            <a:off x="720000" y="367560"/>
            <a:ext cx="7703640" cy="841320"/>
          </a:xfrm>
          <a:prstGeom prst="rect">
            <a:avLst/>
          </a:prstGeom>
          <a:noFill/>
          <a:ln w="0">
            <a:noFill/>
          </a:ln>
        </p:spPr>
        <p:txBody>
          <a:bodyPr lIns="91440" tIns="91440" rIns="91440" bIns="91440" anchor="t">
            <a:noAutofit/>
          </a:bodyPr>
          <a:lstStyle/>
          <a:p>
            <a:pPr indent="0">
              <a:buNone/>
            </a:pPr>
            <a:r>
              <a:rPr lang="fr-FR" sz="4500" b="0" strike="noStrike" spc="-1">
                <a:solidFill>
                  <a:schemeClr val="dk1"/>
                </a:solidFill>
                <a:latin typeface="Arial"/>
              </a:rPr>
              <a:t>Click to edit the title text format</a:t>
            </a:r>
          </a:p>
        </p:txBody>
      </p:sp>
      <p:cxnSp>
        <p:nvCxnSpPr>
          <p:cNvPr id="77" name="Google Shape;48;p9"/>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6" name="Google Shape;53;p11"/>
          <p:cNvPicPr/>
          <p:nvPr/>
        </p:nvPicPr>
        <p:blipFill>
          <a:blip r:embed="rId3"/>
          <a:srcRect l="32117" t="42724"/>
          <a:stretch/>
        </p:blipFill>
        <p:spPr>
          <a:xfrm>
            <a:off x="0" y="0"/>
            <a:ext cx="9143640" cy="5143320"/>
          </a:xfrm>
          <a:prstGeom prst="rect">
            <a:avLst/>
          </a:prstGeom>
          <a:ln w="0">
            <a:noFill/>
          </a:ln>
        </p:spPr>
      </p:pic>
      <p:sp>
        <p:nvSpPr>
          <p:cNvPr id="7" name="PlaceHolder 1"/>
          <p:cNvSpPr>
            <a:spLocks noGrp="1"/>
          </p:cNvSpPr>
          <p:nvPr>
            <p:ph type="title"/>
          </p:nvPr>
        </p:nvSpPr>
        <p:spPr>
          <a:xfrm>
            <a:off x="1284120" y="1558440"/>
            <a:ext cx="6575760" cy="1510920"/>
          </a:xfrm>
          <a:prstGeom prst="rect">
            <a:avLst/>
          </a:prstGeom>
          <a:noFill/>
          <a:ln w="0">
            <a:noFill/>
          </a:ln>
        </p:spPr>
        <p:txBody>
          <a:bodyPr lIns="91440" tIns="91440" rIns="91440" bIns="91440" anchor="b">
            <a:noAutofit/>
          </a:bodyPr>
          <a:lstStyle/>
          <a:p>
            <a:pPr indent="0" algn="ctr">
              <a:lnSpc>
                <a:spcPct val="100000"/>
              </a:lnSpc>
              <a:buNone/>
            </a:pPr>
            <a:r>
              <a:rPr lang="fr-FR" sz="9600" b="0" strike="noStrike" spc="-1">
                <a:solidFill>
                  <a:schemeClr val="dk1"/>
                </a:solidFill>
                <a:latin typeface="Atkinson Hyperlegible"/>
                <a:ea typeface="Atkinson Hyperlegible"/>
              </a:rPr>
              <a:t>xx%</a:t>
            </a:r>
            <a:endParaRPr lang="fr-FR" sz="9600" b="0" strike="noStrike" spc="-1">
              <a:solidFill>
                <a:schemeClr val="dk1"/>
              </a:solidFill>
              <a:latin typeface="Arial"/>
            </a:endParaRPr>
          </a:p>
        </p:txBody>
      </p:sp>
      <p:cxnSp>
        <p:nvCxnSpPr>
          <p:cNvPr id="8" name="Google Shape;56;p11"/>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78" name="PlaceHolder 1"/>
          <p:cNvSpPr>
            <a:spLocks noGrp="1"/>
          </p:cNvSpPr>
          <p:nvPr>
            <p:ph type="body"/>
          </p:nvPr>
        </p:nvSpPr>
        <p:spPr>
          <a:xfrm>
            <a:off x="0" y="-1008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79" name="PlaceHolder 2"/>
          <p:cNvSpPr>
            <a:spLocks noGrp="1"/>
          </p:cNvSpPr>
          <p:nvPr>
            <p:ph type="title"/>
          </p:nvPr>
        </p:nvSpPr>
        <p:spPr>
          <a:xfrm>
            <a:off x="714960" y="3878640"/>
            <a:ext cx="7713720" cy="639720"/>
          </a:xfrm>
          <a:prstGeom prst="rect">
            <a:avLst/>
          </a:prstGeom>
          <a:solidFill>
            <a:schemeClr val="accent2"/>
          </a:solidFill>
          <a:ln w="9360">
            <a:solidFill>
              <a:schemeClr val="dk1"/>
            </a:solidFill>
            <a:round/>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80"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9" name="Google Shape;59;p13"/>
          <p:cNvPicPr/>
          <p:nvPr/>
        </p:nvPicPr>
        <p:blipFill>
          <a:blip r:embed="rId3"/>
          <a:srcRect t="12807" b="2817"/>
          <a:stretch/>
        </p:blipFill>
        <p:spPr>
          <a:xfrm flipH="1">
            <a:off x="360" y="0"/>
            <a:ext cx="9143640" cy="5143320"/>
          </a:xfrm>
          <a:prstGeom prst="rect">
            <a:avLst/>
          </a:prstGeom>
          <a:ln w="0">
            <a:noFill/>
          </a:ln>
        </p:spPr>
      </p:pic>
      <p:sp>
        <p:nvSpPr>
          <p:cNvPr id="10" name="PlaceHolder 1"/>
          <p:cNvSpPr>
            <a:spLocks noGrp="1"/>
          </p:cNvSpPr>
          <p:nvPr>
            <p:ph type="title"/>
          </p:nvPr>
        </p:nvSpPr>
        <p:spPr>
          <a:xfrm>
            <a:off x="714960" y="2265840"/>
            <a:ext cx="506880" cy="787320"/>
          </a:xfrm>
          <a:prstGeom prst="rect">
            <a:avLst/>
          </a:prstGeom>
          <a:noFill/>
          <a:ln w="0">
            <a:noFill/>
          </a:ln>
        </p:spPr>
        <p:txBody>
          <a:bodyPr lIns="91440" tIns="91440" rIns="91440" bIns="91440" anchor="b">
            <a:noAutofit/>
          </a:bodyPr>
          <a:lstStyle/>
          <a:p>
            <a:pPr indent="0" algn="ctr">
              <a:lnSpc>
                <a:spcPct val="100000"/>
              </a:lnSpc>
              <a:buNone/>
            </a:pPr>
            <a:r>
              <a:rPr lang="fr-FR" sz="2000" b="0" strike="noStrike" spc="-1">
                <a:solidFill>
                  <a:schemeClr val="dk1"/>
                </a:solidFill>
                <a:latin typeface="Atkinson Hyperlegible"/>
                <a:ea typeface="Atkinson Hyperlegible"/>
              </a:rPr>
              <a:t>xx%</a:t>
            </a:r>
            <a:endParaRPr lang="fr-FR" sz="2000" b="0" strike="noStrike" spc="-1">
              <a:solidFill>
                <a:schemeClr val="dk1"/>
              </a:solidFill>
              <a:latin typeface="Arial"/>
            </a:endParaRPr>
          </a:p>
        </p:txBody>
      </p:sp>
      <p:sp>
        <p:nvSpPr>
          <p:cNvPr id="11" name="PlaceHolder 2"/>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12" name="Google Shape;62;p13"/>
          <p:cNvCxnSpPr/>
          <p:nvPr/>
        </p:nvCxnSpPr>
        <p:spPr>
          <a:xfrm>
            <a:off x="0" y="4875840"/>
            <a:ext cx="9144000" cy="360"/>
          </a:xfrm>
          <a:prstGeom prst="straightConnector1">
            <a:avLst/>
          </a:prstGeom>
          <a:ln w="9525">
            <a:solidFill>
              <a:srgbClr val="F3F3F3"/>
            </a:solidFill>
            <a:round/>
          </a:ln>
        </p:spPr>
      </p:cxnSp>
      <p:sp>
        <p:nvSpPr>
          <p:cNvPr id="13" name="PlaceHolder 3"/>
          <p:cNvSpPr>
            <a:spLocks noGrp="1"/>
          </p:cNvSpPr>
          <p:nvPr>
            <p:ph type="body"/>
          </p:nvPr>
        </p:nvSpPr>
        <p:spPr>
          <a:xfrm>
            <a:off x="714960" y="2977200"/>
            <a:ext cx="2457720" cy="12646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
        <p:nvSpPr>
          <p:cNvPr id="14" name="PlaceHolder 4"/>
          <p:cNvSpPr>
            <a:spLocks noGrp="1"/>
          </p:cNvSpPr>
          <p:nvPr>
            <p:ph type="title"/>
          </p:nvPr>
        </p:nvSpPr>
        <p:spPr>
          <a:xfrm>
            <a:off x="3342960" y="2265840"/>
            <a:ext cx="506880" cy="787320"/>
          </a:xfrm>
          <a:prstGeom prst="rect">
            <a:avLst/>
          </a:prstGeom>
          <a:noFill/>
          <a:ln w="0">
            <a:noFill/>
          </a:ln>
        </p:spPr>
        <p:txBody>
          <a:bodyPr lIns="91440" tIns="91440" rIns="91440" bIns="91440" anchor="b">
            <a:noAutofit/>
          </a:bodyPr>
          <a:lstStyle/>
          <a:p>
            <a:pPr indent="0" algn="ctr">
              <a:lnSpc>
                <a:spcPct val="100000"/>
              </a:lnSpc>
              <a:buNone/>
            </a:pPr>
            <a:r>
              <a:rPr lang="fr-FR" sz="2000" b="0" strike="noStrike" spc="-1">
                <a:solidFill>
                  <a:schemeClr val="dk1"/>
                </a:solidFill>
                <a:latin typeface="Atkinson Hyperlegible"/>
                <a:ea typeface="Atkinson Hyperlegible"/>
              </a:rPr>
              <a:t>xx%</a:t>
            </a:r>
            <a:endParaRPr lang="fr-FR" sz="2000" b="0" strike="noStrike" spc="-1">
              <a:solidFill>
                <a:schemeClr val="dk1"/>
              </a:solidFill>
              <a:latin typeface="Arial"/>
            </a:endParaRPr>
          </a:p>
        </p:txBody>
      </p:sp>
      <p:sp>
        <p:nvSpPr>
          <p:cNvPr id="15" name="PlaceHolder 5"/>
          <p:cNvSpPr>
            <a:spLocks noGrp="1"/>
          </p:cNvSpPr>
          <p:nvPr>
            <p:ph type="body"/>
          </p:nvPr>
        </p:nvSpPr>
        <p:spPr>
          <a:xfrm>
            <a:off x="3342960" y="2977200"/>
            <a:ext cx="2457720" cy="12646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
        <p:nvSpPr>
          <p:cNvPr id="16" name="PlaceHolder 6"/>
          <p:cNvSpPr>
            <a:spLocks noGrp="1"/>
          </p:cNvSpPr>
          <p:nvPr>
            <p:ph type="title"/>
          </p:nvPr>
        </p:nvSpPr>
        <p:spPr>
          <a:xfrm>
            <a:off x="5970960" y="2265840"/>
            <a:ext cx="506880" cy="787320"/>
          </a:xfrm>
          <a:prstGeom prst="rect">
            <a:avLst/>
          </a:prstGeom>
          <a:noFill/>
          <a:ln w="0">
            <a:noFill/>
          </a:ln>
        </p:spPr>
        <p:txBody>
          <a:bodyPr lIns="91440" tIns="91440" rIns="91440" bIns="91440" anchor="b">
            <a:noAutofit/>
          </a:bodyPr>
          <a:lstStyle/>
          <a:p>
            <a:pPr indent="0" algn="ctr">
              <a:lnSpc>
                <a:spcPct val="100000"/>
              </a:lnSpc>
              <a:buNone/>
            </a:pPr>
            <a:r>
              <a:rPr lang="fr-FR" sz="2000" b="0" strike="noStrike" spc="-1">
                <a:solidFill>
                  <a:schemeClr val="dk1"/>
                </a:solidFill>
                <a:latin typeface="Atkinson Hyperlegible"/>
                <a:ea typeface="Atkinson Hyperlegible"/>
              </a:rPr>
              <a:t>xx%</a:t>
            </a:r>
            <a:endParaRPr lang="fr-FR" sz="2000" b="0" strike="noStrike" spc="-1">
              <a:solidFill>
                <a:schemeClr val="dk1"/>
              </a:solidFill>
              <a:latin typeface="Arial"/>
            </a:endParaRPr>
          </a:p>
        </p:txBody>
      </p:sp>
      <p:sp>
        <p:nvSpPr>
          <p:cNvPr id="17" name="PlaceHolder 7"/>
          <p:cNvSpPr>
            <a:spLocks noGrp="1"/>
          </p:cNvSpPr>
          <p:nvPr>
            <p:ph type="body"/>
          </p:nvPr>
        </p:nvSpPr>
        <p:spPr>
          <a:xfrm>
            <a:off x="5970960" y="2977200"/>
            <a:ext cx="2457720" cy="12646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8" name="Google Shape;72;p14"/>
          <p:cNvPicPr/>
          <p:nvPr/>
        </p:nvPicPr>
        <p:blipFill>
          <a:blip r:embed="rId3"/>
          <a:srcRect l="2206" t="4919" r="26197" b="34676"/>
          <a:stretch/>
        </p:blipFill>
        <p:spPr>
          <a:xfrm rot="10800000" flipH="1">
            <a:off x="0" y="-3600"/>
            <a:ext cx="9143640" cy="5150880"/>
          </a:xfrm>
          <a:prstGeom prst="rect">
            <a:avLst/>
          </a:prstGeom>
          <a:ln w="0">
            <a:noFill/>
          </a:ln>
        </p:spPr>
      </p:pic>
      <p:sp>
        <p:nvSpPr>
          <p:cNvPr id="19" name="PlaceHolder 1"/>
          <p:cNvSpPr>
            <a:spLocks noGrp="1"/>
          </p:cNvSpPr>
          <p:nvPr>
            <p:ph type="title"/>
          </p:nvPr>
        </p:nvSpPr>
        <p:spPr>
          <a:xfrm>
            <a:off x="315000" y="1611720"/>
            <a:ext cx="3087720" cy="176472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
        <p:nvSpPr>
          <p:cNvPr id="20" name="PlaceHolder 2"/>
          <p:cNvSpPr>
            <a:spLocks noGrp="1"/>
          </p:cNvSpPr>
          <p:nvPr>
            <p:ph type="body"/>
          </p:nvPr>
        </p:nvSpPr>
        <p:spPr>
          <a:xfrm>
            <a:off x="3506760" y="1215720"/>
            <a:ext cx="4997880" cy="27115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21" name="Google Shape;75;p14"/>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2" name="Google Shape;77;p15"/>
          <p:cNvPicPr/>
          <p:nvPr/>
        </p:nvPicPr>
        <p:blipFill>
          <a:blip r:embed="rId3"/>
          <a:srcRect t="22039" r="7605"/>
          <a:stretch/>
        </p:blipFill>
        <p:spPr>
          <a:xfrm>
            <a:off x="0" y="0"/>
            <a:ext cx="9143640" cy="5143320"/>
          </a:xfrm>
          <a:prstGeom prst="rect">
            <a:avLst/>
          </a:prstGeom>
          <a:ln w="0">
            <a:noFill/>
          </a:ln>
        </p:spPr>
      </p:pic>
      <p:cxnSp>
        <p:nvCxnSpPr>
          <p:cNvPr id="23" name="Google Shape;79;p15"/>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4" name="Google Shape;82;p16"/>
          <p:cNvPicPr/>
          <p:nvPr/>
        </p:nvPicPr>
        <p:blipFill>
          <a:blip r:embed="rId3"/>
          <a:srcRect t="26102" r="30035" b="14865"/>
          <a:stretch/>
        </p:blipFill>
        <p:spPr>
          <a:xfrm rot="10800000" flipH="1">
            <a:off x="-2880" y="0"/>
            <a:ext cx="9149400" cy="5143320"/>
          </a:xfrm>
          <a:prstGeom prst="rect">
            <a:avLst/>
          </a:prstGeom>
          <a:ln w="0">
            <a:noFill/>
          </a:ln>
        </p:spPr>
      </p:pic>
      <p:sp>
        <p:nvSpPr>
          <p:cNvPr id="25"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26" name="Google Shape;88;p16"/>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7" name="Google Shape;90;p17"/>
          <p:cNvPicPr/>
          <p:nvPr/>
        </p:nvPicPr>
        <p:blipFill>
          <a:blip r:embed="rId3"/>
          <a:srcRect l="32117" t="42724"/>
          <a:stretch/>
        </p:blipFill>
        <p:spPr>
          <a:xfrm>
            <a:off x="0" y="0"/>
            <a:ext cx="9143640" cy="5143320"/>
          </a:xfrm>
          <a:prstGeom prst="rect">
            <a:avLst/>
          </a:prstGeom>
          <a:ln w="0">
            <a:noFill/>
          </a:ln>
        </p:spPr>
      </p:pic>
      <p:sp>
        <p:nvSpPr>
          <p:cNvPr id="28"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29" name="Google Shape;92;p17"/>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30" name="Google Shape;94;p18"/>
          <p:cNvPicPr/>
          <p:nvPr/>
        </p:nvPicPr>
        <p:blipFill>
          <a:blip r:embed="rId3"/>
          <a:srcRect l="10896" t="4602" r="35736" b="14621"/>
          <a:stretch/>
        </p:blipFill>
        <p:spPr>
          <a:xfrm flipH="1">
            <a:off x="-2520" y="0"/>
            <a:ext cx="9149400" cy="5143320"/>
          </a:xfrm>
          <a:prstGeom prst="rect">
            <a:avLst/>
          </a:prstGeom>
          <a:ln w="0">
            <a:noFill/>
          </a:ln>
        </p:spPr>
      </p:pic>
      <p:sp>
        <p:nvSpPr>
          <p:cNvPr id="31" name="PlaceHolder 1"/>
          <p:cNvSpPr>
            <a:spLocks noGrp="1"/>
          </p:cNvSpPr>
          <p:nvPr>
            <p:ph type="title"/>
          </p:nvPr>
        </p:nvSpPr>
        <p:spPr>
          <a:xfrm>
            <a:off x="714960" y="534960"/>
            <a:ext cx="7713720" cy="6397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32" name="Google Shape;96;p18"/>
          <p:cNvCxnSpPr/>
          <p:nvPr/>
        </p:nvCxnSpPr>
        <p:spPr>
          <a:xfrm>
            <a:off x="0" y="4875840"/>
            <a:ext cx="914400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0E0D"/>
        </a:solidFill>
        <a:effectLst/>
      </p:bgPr>
    </p:bg>
    <p:spTree>
      <p:nvGrpSpPr>
        <p:cNvPr id="1" name=""/>
        <p:cNvGrpSpPr/>
        <p:nvPr/>
      </p:nvGrpSpPr>
      <p:grpSpPr>
        <a:xfrm>
          <a:off x="0" y="0"/>
          <a:ext cx="0" cy="0"/>
          <a:chOff x="0" y="0"/>
          <a:chExt cx="0" cy="0"/>
        </a:xfrm>
      </p:grpSpPr>
      <p:sp>
        <p:nvSpPr>
          <p:cNvPr id="81" name="PlaceHolder 1"/>
          <p:cNvSpPr>
            <a:spLocks noGrp="1"/>
          </p:cNvSpPr>
          <p:nvPr>
            <p:ph type="title"/>
          </p:nvPr>
        </p:nvSpPr>
        <p:spPr>
          <a:xfrm>
            <a:off x="4304363" y="340727"/>
            <a:ext cx="3857400" cy="1856880"/>
          </a:xfrm>
          <a:prstGeom prst="rect">
            <a:avLst/>
          </a:prstGeom>
          <a:noFill/>
          <a:ln w="0">
            <a:noFill/>
          </a:ln>
        </p:spPr>
        <p:txBody>
          <a:bodyPr lIns="91440" tIns="91440" rIns="91440" bIns="91440" anchor="t">
            <a:normAutofit fontScale="90000"/>
          </a:bodyPr>
          <a:lstStyle/>
          <a:p>
            <a:pPr indent="0" algn="ctr">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AI-Powered Guest Experience</a:t>
            </a:r>
            <a:endParaRPr lang="fr-FR" sz="4000" b="0" strike="noStrike" spc="-1" dirty="0">
              <a:solidFill>
                <a:schemeClr val="dk1"/>
              </a:solidFill>
              <a:latin typeface="Britannic Bold" panose="020B0903060703020204" pitchFamily="34" charset="0"/>
            </a:endParaRPr>
          </a:p>
        </p:txBody>
      </p:sp>
      <p:sp>
        <p:nvSpPr>
          <p:cNvPr id="82" name="PlaceHolder 2"/>
          <p:cNvSpPr>
            <a:spLocks noGrp="1"/>
          </p:cNvSpPr>
          <p:nvPr>
            <p:ph type="subTitle"/>
          </p:nvPr>
        </p:nvSpPr>
        <p:spPr>
          <a:xfrm>
            <a:off x="4415874" y="2197607"/>
            <a:ext cx="3857400" cy="418680"/>
          </a:xfrm>
          <a:prstGeom prst="rect">
            <a:avLst/>
          </a:prstGeom>
          <a:noFill/>
          <a:ln w="0">
            <a:noFill/>
          </a:ln>
        </p:spPr>
        <p:txBody>
          <a:bodyPr lIns="91440" tIns="91440" rIns="91440" bIns="91440" anchor="b">
            <a:noAutofit/>
          </a:bodyPr>
          <a:lstStyle/>
          <a:p>
            <a:pPr>
              <a:lnSpc>
                <a:spcPct val="100000"/>
              </a:lnSpc>
              <a:tabLst>
                <a:tab pos="0" algn="l"/>
              </a:tabLst>
            </a:pPr>
            <a:r>
              <a:rPr lang="en" sz="1800" b="0" strike="noStrike" spc="-1" dirty="0">
                <a:solidFill>
                  <a:schemeClr val="dk1"/>
                </a:solidFill>
                <a:latin typeface="Atkinson Hyperlegible"/>
                <a:ea typeface="Atkinson Hyperlegible"/>
              </a:rPr>
              <a:t>Revolutionizing hospitality through AI-driven personalization</a:t>
            </a:r>
            <a:endParaRPr lang="en-US" sz="1800" b="0" strike="noStrike" spc="-1" dirty="0">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9672A-0B14-60E9-E8CD-CC3C61E936CD}"/>
            </a:ext>
          </a:extLst>
        </p:cNvPr>
        <p:cNvGrpSpPr/>
        <p:nvPr/>
      </p:nvGrpSpPr>
      <p:grpSpPr>
        <a:xfrm>
          <a:off x="0" y="0"/>
          <a:ext cx="0" cy="0"/>
          <a:chOff x="0" y="0"/>
          <a:chExt cx="0" cy="0"/>
        </a:xfrm>
      </p:grpSpPr>
      <p:sp>
        <p:nvSpPr>
          <p:cNvPr id="92" name="PlaceHolder 1">
            <a:extLst>
              <a:ext uri="{FF2B5EF4-FFF2-40B4-BE49-F238E27FC236}">
                <a16:creationId xmlns:a16="http://schemas.microsoft.com/office/drawing/2014/main" id="{FBAF11A9-EDB9-EFC1-28FE-FA82420D41EF}"/>
              </a:ext>
            </a:extLst>
          </p:cNvPr>
          <p:cNvSpPr>
            <a:spLocks noGrp="1"/>
          </p:cNvSpPr>
          <p:nvPr>
            <p:ph type="title"/>
          </p:nvPr>
        </p:nvSpPr>
        <p:spPr>
          <a:xfrm>
            <a:off x="258644" y="1483179"/>
            <a:ext cx="3246676" cy="176184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 </a:t>
            </a:r>
            <a:r>
              <a:rPr lang="en-IN" sz="3300" dirty="0">
                <a:latin typeface="Britannic Bold" panose="020B0903060703020204" pitchFamily="34" charset="0"/>
              </a:rPr>
              <a:t>Retrieval-Augmented Generation (RAG) System</a:t>
            </a:r>
            <a:endParaRPr lang="fr-FR" sz="3300" b="0" strike="noStrike" spc="-1" dirty="0">
              <a:solidFill>
                <a:schemeClr val="dk1"/>
              </a:solidFill>
              <a:latin typeface="Britannic Bold" panose="020B0903060703020204" pitchFamily="34" charset="0"/>
            </a:endParaRPr>
          </a:p>
        </p:txBody>
      </p:sp>
      <p:sp>
        <p:nvSpPr>
          <p:cNvPr id="93" name="PlaceHolder 2">
            <a:extLst>
              <a:ext uri="{FF2B5EF4-FFF2-40B4-BE49-F238E27FC236}">
                <a16:creationId xmlns:a16="http://schemas.microsoft.com/office/drawing/2014/main" id="{D4F27EE0-60CF-E62D-533D-F0305CD51C59}"/>
              </a:ext>
            </a:extLst>
          </p:cNvPr>
          <p:cNvSpPr>
            <a:spLocks noGrp="1"/>
          </p:cNvSpPr>
          <p:nvPr>
            <p:ph/>
          </p:nvPr>
        </p:nvSpPr>
        <p:spPr>
          <a:xfrm>
            <a:off x="3884956" y="1214550"/>
            <a:ext cx="5000400" cy="2714400"/>
          </a:xfrm>
          <a:prstGeom prst="rect">
            <a:avLst/>
          </a:prstGeom>
          <a:noFill/>
          <a:ln w="0">
            <a:noFill/>
          </a:ln>
        </p:spPr>
        <p:txBody>
          <a:bodyPr lIns="91440" tIns="91440" rIns="91440" bIns="91440" anchor="t">
            <a:noAutofit/>
          </a:bodyPr>
          <a:lstStyle/>
          <a:p>
            <a:pPr>
              <a:buFont typeface="Wingdings" panose="05000000000000000000" pitchFamily="2" charset="2"/>
              <a:buChar char="ü"/>
            </a:pPr>
            <a:r>
              <a:rPr lang="en" sz="1600" b="0" strike="noStrike" spc="-1" dirty="0">
                <a:solidFill>
                  <a:schemeClr val="dk1"/>
                </a:solidFill>
                <a:latin typeface="Atkinson Hyperlegible"/>
                <a:ea typeface="Atkinson Hyperlegible"/>
              </a:rPr>
              <a:t> </a:t>
            </a:r>
            <a:r>
              <a:rPr lang="en-US" sz="1600" b="1" dirty="0"/>
              <a:t>Understanding RAG System: </a:t>
            </a:r>
            <a:r>
              <a:rPr lang="en-US" sz="1600" dirty="0"/>
              <a:t>Retrieval-Augmented Generation integrates information retrieval with generative models to enhance decision-making in hospitality.</a:t>
            </a:r>
          </a:p>
          <a:p>
            <a:pPr>
              <a:buFont typeface="Wingdings" panose="05000000000000000000" pitchFamily="2" charset="2"/>
              <a:buChar char="ü"/>
            </a:pPr>
            <a:r>
              <a:rPr lang="en-US" sz="1600" b="1" dirty="0"/>
              <a:t>Components Overview: </a:t>
            </a:r>
            <a:r>
              <a:rPr lang="en-US" sz="1600" dirty="0"/>
              <a:t>Key components include retrieval of relevant guest reviews and summarizing insights to inform personalized service.</a:t>
            </a:r>
          </a:p>
          <a:p>
            <a:pPr>
              <a:buFont typeface="Wingdings" panose="05000000000000000000" pitchFamily="2" charset="2"/>
              <a:buChar char="ü"/>
            </a:pPr>
            <a:r>
              <a:rPr lang="en-US" sz="1600" b="1" dirty="0"/>
              <a:t>Personalization Applications: </a:t>
            </a:r>
            <a:r>
              <a:rPr lang="en-US" sz="1600" dirty="0"/>
              <a:t>RAG systems provide tailored responses and recommendations, fostering enhanced guest satisfaction through engagement</a:t>
            </a:r>
            <a:endParaRPr lang="fr-FR" sz="1600" b="0" strike="noStrike" spc="-1" dirty="0">
              <a:solidFill>
                <a:srgbClr val="000000"/>
              </a:solidFill>
              <a:latin typeface="Arial"/>
            </a:endParaRPr>
          </a:p>
        </p:txBody>
      </p:sp>
    </p:spTree>
    <p:extLst>
      <p:ext uri="{BB962C8B-B14F-4D97-AF65-F5344CB8AC3E}">
        <p14:creationId xmlns:p14="http://schemas.microsoft.com/office/powerpoint/2010/main" val="2480521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EC42D-0CD9-46A3-186C-9509AB6A6A74}"/>
            </a:ext>
          </a:extLst>
        </p:cNvPr>
        <p:cNvGrpSpPr/>
        <p:nvPr/>
      </p:nvGrpSpPr>
      <p:grpSpPr>
        <a:xfrm>
          <a:off x="0" y="0"/>
          <a:ext cx="0" cy="0"/>
          <a:chOff x="0" y="0"/>
          <a:chExt cx="0" cy="0"/>
        </a:xfrm>
      </p:grpSpPr>
      <p:sp>
        <p:nvSpPr>
          <p:cNvPr id="94" name="PlaceHolder 1">
            <a:extLst>
              <a:ext uri="{FF2B5EF4-FFF2-40B4-BE49-F238E27FC236}">
                <a16:creationId xmlns:a16="http://schemas.microsoft.com/office/drawing/2014/main" id="{B5B578C8-AA7E-E7B8-9648-BF7FDB92F78A}"/>
              </a:ext>
            </a:extLst>
          </p:cNvPr>
          <p:cNvSpPr>
            <a:spLocks noGrp="1"/>
          </p:cNvSpPr>
          <p:nvPr>
            <p:ph type="title"/>
          </p:nvPr>
        </p:nvSpPr>
        <p:spPr>
          <a:xfrm>
            <a:off x="1886040" y="3543480"/>
            <a:ext cx="6543360" cy="799920"/>
          </a:xfrm>
          <a:prstGeom prst="rect">
            <a:avLst/>
          </a:prstGeom>
          <a:noFill/>
          <a:ln w="0">
            <a:noFill/>
          </a:ln>
        </p:spPr>
        <p:txBody>
          <a:bodyPr lIns="91440" tIns="91440" rIns="91440" bIns="91440" anchor="t">
            <a:normAutofit/>
          </a:bodyPr>
          <a:lstStyle/>
          <a:p>
            <a:pPr indent="0">
              <a:lnSpc>
                <a:spcPct val="100000"/>
              </a:lnSpc>
              <a:buNone/>
              <a:tabLst>
                <a:tab pos="0" algn="l"/>
              </a:tabLst>
            </a:pPr>
            <a:r>
              <a:rPr lang="fr-FR" sz="4000" b="0" strike="noStrike" spc="-1" dirty="0">
                <a:solidFill>
                  <a:schemeClr val="dk1"/>
                </a:solidFill>
                <a:latin typeface="Britannic Bold" panose="020B0903060703020204" pitchFamily="34" charset="0"/>
              </a:rPr>
              <a:t>User Interface</a:t>
            </a:r>
          </a:p>
        </p:txBody>
      </p:sp>
      <p:sp>
        <p:nvSpPr>
          <p:cNvPr id="95" name="PlaceHolder 2">
            <a:extLst>
              <a:ext uri="{FF2B5EF4-FFF2-40B4-BE49-F238E27FC236}">
                <a16:creationId xmlns:a16="http://schemas.microsoft.com/office/drawing/2014/main" id="{2AE5EA8E-0991-39E0-7C95-F0A8C1142B0A}"/>
              </a:ext>
            </a:extLst>
          </p:cNvPr>
          <p:cNvSpPr>
            <a:spLocks noGrp="1"/>
          </p:cNvSpPr>
          <p:nvPr>
            <p:ph type="title"/>
          </p:nvPr>
        </p:nvSpPr>
        <p:spPr>
          <a:xfrm>
            <a:off x="723960" y="3543480"/>
            <a:ext cx="1161720" cy="799920"/>
          </a:xfrm>
          <a:prstGeom prst="rect">
            <a:avLst/>
          </a:prstGeom>
          <a:noFill/>
          <a:ln w="0">
            <a:noFill/>
          </a:ln>
        </p:spPr>
        <p:txBody>
          <a:bodyPr lIns="91440" tIns="91440" rIns="91440" bIns="91440" anchor="t">
            <a:normAutofit/>
          </a:bodyPr>
          <a:lstStyle/>
          <a:p>
            <a:pPr indent="0" algn="ctr">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03</a:t>
            </a:r>
            <a:endParaRPr lang="fr-FR" sz="4000" b="0" strike="noStrike" spc="-1" dirty="0">
              <a:solidFill>
                <a:schemeClr val="dk1"/>
              </a:solidFill>
              <a:latin typeface="Britannic Bold" panose="020B0903060703020204" pitchFamily="34" charset="0"/>
            </a:endParaRPr>
          </a:p>
        </p:txBody>
      </p:sp>
    </p:spTree>
    <p:extLst>
      <p:ext uri="{BB962C8B-B14F-4D97-AF65-F5344CB8AC3E}">
        <p14:creationId xmlns:p14="http://schemas.microsoft.com/office/powerpoint/2010/main" val="3462284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B2CDD-AD31-0184-FFF4-A387C39312A1}"/>
            </a:ext>
          </a:extLst>
        </p:cNvPr>
        <p:cNvGrpSpPr/>
        <p:nvPr/>
      </p:nvGrpSpPr>
      <p:grpSpPr>
        <a:xfrm>
          <a:off x="0" y="0"/>
          <a:ext cx="0" cy="0"/>
          <a:chOff x="0" y="0"/>
          <a:chExt cx="0" cy="0"/>
        </a:xfrm>
      </p:grpSpPr>
      <p:sp>
        <p:nvSpPr>
          <p:cNvPr id="83" name="PlaceHolder 1">
            <a:extLst>
              <a:ext uri="{FF2B5EF4-FFF2-40B4-BE49-F238E27FC236}">
                <a16:creationId xmlns:a16="http://schemas.microsoft.com/office/drawing/2014/main" id="{F47DA2F0-03B0-D770-7A06-022C215C02B5}"/>
              </a:ext>
            </a:extLst>
          </p:cNvPr>
          <p:cNvSpPr>
            <a:spLocks noGrp="1"/>
          </p:cNvSpPr>
          <p:nvPr>
            <p:ph type="title"/>
          </p:nvPr>
        </p:nvSpPr>
        <p:spPr>
          <a:xfrm>
            <a:off x="349404" y="318672"/>
            <a:ext cx="7984273" cy="1123552"/>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fr-FR" sz="3000" b="0" strike="noStrike" spc="-1" dirty="0">
                <a:solidFill>
                  <a:schemeClr val="dk1"/>
                </a:solidFill>
                <a:latin typeface="Britannic Bold" panose="020B0903060703020204" pitchFamily="34" charset="0"/>
              </a:rPr>
              <a:t>AI–powered User Booking Page</a:t>
            </a:r>
          </a:p>
        </p:txBody>
      </p:sp>
      <p:sp>
        <p:nvSpPr>
          <p:cNvPr id="84" name="PlaceHolder 2">
            <a:extLst>
              <a:ext uri="{FF2B5EF4-FFF2-40B4-BE49-F238E27FC236}">
                <a16:creationId xmlns:a16="http://schemas.microsoft.com/office/drawing/2014/main" id="{F948AF2F-E3C9-3B0D-2273-6766C33EF4AA}"/>
              </a:ext>
            </a:extLst>
          </p:cNvPr>
          <p:cNvSpPr>
            <a:spLocks noGrp="1"/>
          </p:cNvSpPr>
          <p:nvPr>
            <p:ph/>
          </p:nvPr>
        </p:nvSpPr>
        <p:spPr>
          <a:xfrm>
            <a:off x="564995" y="1442224"/>
            <a:ext cx="7924800" cy="2988527"/>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1600" dirty="0"/>
              <a:t>The </a:t>
            </a:r>
            <a:r>
              <a:rPr lang="en-US" sz="1600" b="1" dirty="0"/>
              <a:t>AI-Powered User Booking Page</a:t>
            </a:r>
            <a:r>
              <a:rPr lang="en-US" sz="1600" dirty="0"/>
              <a:t> enhances the hospitality experience by providing a seamless and personalized booking process. Guests can select their room preferences, check-in/check-out dates, and amenities while also choosing their preferred cuisine for tailored dining recommendations. The system uses AI to generate personalized discount coupons based on user preferences and past interactions, ensuring cost savings and exclusive deals. Once the booking is confirmed, an instant email is sent with all details, including applied discounts and a personalized welcome message. Guests can also submit real-time feedback, which AI analyzes to improve future experiences, rewarding them with loyalty points or additional discounts. This intelligent system ensures a smooth, engaging, and rewarding experience for guests while optimizing service for hotels. </a:t>
            </a:r>
            <a:endParaRPr lang="fr-FR" sz="1600" b="0" strike="noStrike" spc="-1" dirty="0">
              <a:solidFill>
                <a:srgbClr val="000000"/>
              </a:solidFill>
              <a:latin typeface="Arial"/>
            </a:endParaRPr>
          </a:p>
        </p:txBody>
      </p:sp>
    </p:spTree>
    <p:extLst>
      <p:ext uri="{BB962C8B-B14F-4D97-AF65-F5344CB8AC3E}">
        <p14:creationId xmlns:p14="http://schemas.microsoft.com/office/powerpoint/2010/main" val="40768944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314280" y="1609560"/>
            <a:ext cx="3085920" cy="176184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Real-time review submission</a:t>
            </a:r>
            <a:endParaRPr lang="fr-FR" sz="3000" b="0" strike="noStrike" spc="-1" dirty="0">
              <a:solidFill>
                <a:schemeClr val="dk1"/>
              </a:solidFill>
              <a:latin typeface="Britannic Bold" panose="020B0903060703020204" pitchFamily="34" charset="0"/>
            </a:endParaRPr>
          </a:p>
        </p:txBody>
      </p:sp>
      <p:sp>
        <p:nvSpPr>
          <p:cNvPr id="102" name="PlaceHolder 2"/>
          <p:cNvSpPr>
            <a:spLocks noGrp="1"/>
          </p:cNvSpPr>
          <p:nvPr>
            <p:ph/>
          </p:nvPr>
        </p:nvSpPr>
        <p:spPr>
          <a:xfrm>
            <a:off x="3505320" y="1219320"/>
            <a:ext cx="5000400" cy="2714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800" b="0" strike="noStrike" spc="-1" dirty="0">
                <a:solidFill>
                  <a:schemeClr val="dk1"/>
                </a:solidFill>
                <a:latin typeface="Atkinson Hyperlegible"/>
                <a:ea typeface="Atkinson Hyperlegible"/>
              </a:rPr>
              <a:t>The real-time review submission feature allows guests to provide instant feedback about their experiences throughout their stay, using mobile devices or in-room technology. This immediate channel for feedback enables hotels to quickly address concerns and improve services on the spot, fostering a culture of responsiveness that enhances guest satisfaction and loyalty.</a:t>
            </a:r>
            <a:endParaRPr lang="fr-FR" sz="1800" b="0" strike="noStrike" spc="-1" dirty="0">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AC551-16FC-F572-70AC-2DC522DDE3DA}"/>
            </a:ext>
          </a:extLst>
        </p:cNvPr>
        <p:cNvGrpSpPr/>
        <p:nvPr/>
      </p:nvGrpSpPr>
      <p:grpSpPr>
        <a:xfrm>
          <a:off x="0" y="0"/>
          <a:ext cx="0" cy="0"/>
          <a:chOff x="0" y="0"/>
          <a:chExt cx="0" cy="0"/>
        </a:xfrm>
      </p:grpSpPr>
      <p:sp>
        <p:nvSpPr>
          <p:cNvPr id="101" name="PlaceHolder 1">
            <a:extLst>
              <a:ext uri="{FF2B5EF4-FFF2-40B4-BE49-F238E27FC236}">
                <a16:creationId xmlns:a16="http://schemas.microsoft.com/office/drawing/2014/main" id="{6733341E-0135-C797-488A-1AC94E73B054}"/>
              </a:ext>
            </a:extLst>
          </p:cNvPr>
          <p:cNvSpPr>
            <a:spLocks noGrp="1"/>
          </p:cNvSpPr>
          <p:nvPr>
            <p:ph type="title"/>
          </p:nvPr>
        </p:nvSpPr>
        <p:spPr>
          <a:xfrm>
            <a:off x="419400" y="472135"/>
            <a:ext cx="6605868" cy="17618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3000" b="0" strike="noStrike" spc="-1" dirty="0">
                <a:solidFill>
                  <a:schemeClr val="dk1"/>
                </a:solidFill>
                <a:latin typeface="Atkinson Hyperlegible"/>
                <a:ea typeface="Atkinson Hyperlegible"/>
              </a:rPr>
              <a:t> </a:t>
            </a:r>
            <a:endParaRPr lang="fr-FR" sz="3000" b="0" strike="noStrike" spc="-1" dirty="0">
              <a:solidFill>
                <a:schemeClr val="dk1"/>
              </a:solidFill>
              <a:latin typeface="Arial"/>
            </a:endParaRPr>
          </a:p>
        </p:txBody>
      </p:sp>
      <p:sp>
        <p:nvSpPr>
          <p:cNvPr id="102" name="PlaceHolder 2">
            <a:extLst>
              <a:ext uri="{FF2B5EF4-FFF2-40B4-BE49-F238E27FC236}">
                <a16:creationId xmlns:a16="http://schemas.microsoft.com/office/drawing/2014/main" id="{37BC1D4A-AA17-BD66-7A40-1193E10B6B26}"/>
              </a:ext>
            </a:extLst>
          </p:cNvPr>
          <p:cNvSpPr>
            <a:spLocks noGrp="1"/>
          </p:cNvSpPr>
          <p:nvPr>
            <p:ph/>
          </p:nvPr>
        </p:nvSpPr>
        <p:spPr>
          <a:xfrm>
            <a:off x="419400" y="1552326"/>
            <a:ext cx="5321380" cy="2714400"/>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1800" dirty="0"/>
              <a:t>The </a:t>
            </a:r>
            <a:r>
              <a:rPr lang="en-US" sz="1800" b="1" dirty="0"/>
              <a:t>AI-powered Review and Sentiment Analysis</a:t>
            </a:r>
            <a:r>
              <a:rPr lang="en-US" sz="1800" dirty="0"/>
              <a:t> system processes guest feedback using NLP and machine learning to classify sentiments as positive, neutral, or negative. This helps hotels identify strengths, address concerns proactively, and optimize services. AI-driven insights enable personalized responses, enhancing guest satisfaction and loyalty while continuously improving the hospitality experience.</a:t>
            </a:r>
            <a:endParaRPr lang="fr-FR" sz="1800" b="0" strike="noStrike" spc="-1" dirty="0">
              <a:solidFill>
                <a:srgbClr val="000000"/>
              </a:solidFill>
              <a:latin typeface="Arial"/>
            </a:endParaRPr>
          </a:p>
        </p:txBody>
      </p:sp>
      <p:sp>
        <p:nvSpPr>
          <p:cNvPr id="2" name="TextBox 1">
            <a:extLst>
              <a:ext uri="{FF2B5EF4-FFF2-40B4-BE49-F238E27FC236}">
                <a16:creationId xmlns:a16="http://schemas.microsoft.com/office/drawing/2014/main" id="{44DCA4C3-1F8F-3743-E21C-F7780F6E2BC5}"/>
              </a:ext>
            </a:extLst>
          </p:cNvPr>
          <p:cNvSpPr txBox="1"/>
          <p:nvPr/>
        </p:nvSpPr>
        <p:spPr>
          <a:xfrm>
            <a:off x="624469" y="511413"/>
            <a:ext cx="7523356" cy="1107996"/>
          </a:xfrm>
          <a:prstGeom prst="rect">
            <a:avLst/>
          </a:prstGeom>
          <a:noFill/>
        </p:spPr>
        <p:txBody>
          <a:bodyPr wrap="square" rtlCol="0">
            <a:spAutoFit/>
          </a:bodyPr>
          <a:lstStyle/>
          <a:p>
            <a:pPr algn="ctr"/>
            <a:r>
              <a:rPr lang="en-IN" sz="3000" dirty="0">
                <a:latin typeface="Britannic Bold" panose="020B0903060703020204" pitchFamily="34" charset="0"/>
              </a:rPr>
              <a:t>Review and Sentiment Analysis</a:t>
            </a:r>
          </a:p>
          <a:p>
            <a:endParaRPr lang="en-IN" dirty="0"/>
          </a:p>
          <a:p>
            <a:endParaRPr lang="en-IN" dirty="0"/>
          </a:p>
        </p:txBody>
      </p:sp>
      <p:pic>
        <p:nvPicPr>
          <p:cNvPr id="4" name="Picture 3">
            <a:extLst>
              <a:ext uri="{FF2B5EF4-FFF2-40B4-BE49-F238E27FC236}">
                <a16:creationId xmlns:a16="http://schemas.microsoft.com/office/drawing/2014/main" id="{A8E63136-5340-BEB6-723B-638FA388A394}"/>
              </a:ext>
            </a:extLst>
          </p:cNvPr>
          <p:cNvPicPr>
            <a:picLocks noChangeAspect="1"/>
          </p:cNvPicPr>
          <p:nvPr/>
        </p:nvPicPr>
        <p:blipFill>
          <a:blip r:embed="rId2"/>
          <a:stretch>
            <a:fillRect/>
          </a:stretch>
        </p:blipFill>
        <p:spPr>
          <a:xfrm>
            <a:off x="5918839" y="1733356"/>
            <a:ext cx="2880102" cy="2352340"/>
          </a:xfrm>
          <a:prstGeom prst="rect">
            <a:avLst/>
          </a:prstGeom>
        </p:spPr>
      </p:pic>
    </p:spTree>
    <p:extLst>
      <p:ext uri="{BB962C8B-B14F-4D97-AF65-F5344CB8AC3E}">
        <p14:creationId xmlns:p14="http://schemas.microsoft.com/office/powerpoint/2010/main" val="3922060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09AFE-4966-EA89-5AB6-0891FD9DD96F}"/>
            </a:ext>
          </a:extLst>
        </p:cNvPr>
        <p:cNvGrpSpPr/>
        <p:nvPr/>
      </p:nvGrpSpPr>
      <p:grpSpPr>
        <a:xfrm>
          <a:off x="0" y="0"/>
          <a:ext cx="0" cy="0"/>
          <a:chOff x="0" y="0"/>
          <a:chExt cx="0" cy="0"/>
        </a:xfrm>
      </p:grpSpPr>
      <p:sp>
        <p:nvSpPr>
          <p:cNvPr id="101" name="PlaceHolder 1">
            <a:extLst>
              <a:ext uri="{FF2B5EF4-FFF2-40B4-BE49-F238E27FC236}">
                <a16:creationId xmlns:a16="http://schemas.microsoft.com/office/drawing/2014/main" id="{9861CA90-A485-4FA4-0402-E482DBE30EA2}"/>
              </a:ext>
            </a:extLst>
          </p:cNvPr>
          <p:cNvSpPr>
            <a:spLocks noGrp="1"/>
          </p:cNvSpPr>
          <p:nvPr>
            <p:ph type="title"/>
          </p:nvPr>
        </p:nvSpPr>
        <p:spPr>
          <a:xfrm>
            <a:off x="314280" y="1609560"/>
            <a:ext cx="3085920" cy="17618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3000" b="0" strike="noStrike" spc="-1" dirty="0">
                <a:solidFill>
                  <a:schemeClr val="dk1"/>
                </a:solidFill>
                <a:latin typeface="Atkinson Hyperlegible"/>
                <a:ea typeface="Atkinson Hyperlegible"/>
              </a:rPr>
              <a:t> </a:t>
            </a:r>
            <a:endParaRPr lang="fr-FR" sz="3000" b="0" strike="noStrike" spc="-1" dirty="0">
              <a:solidFill>
                <a:schemeClr val="dk1"/>
              </a:solidFill>
              <a:latin typeface="Arial"/>
            </a:endParaRPr>
          </a:p>
        </p:txBody>
      </p:sp>
      <p:sp>
        <p:nvSpPr>
          <p:cNvPr id="102" name="PlaceHolder 2">
            <a:extLst>
              <a:ext uri="{FF2B5EF4-FFF2-40B4-BE49-F238E27FC236}">
                <a16:creationId xmlns:a16="http://schemas.microsoft.com/office/drawing/2014/main" id="{CB547787-530F-9EFD-3458-460E0417D7FB}"/>
              </a:ext>
            </a:extLst>
          </p:cNvPr>
          <p:cNvSpPr>
            <a:spLocks noGrp="1"/>
          </p:cNvSpPr>
          <p:nvPr>
            <p:ph/>
          </p:nvPr>
        </p:nvSpPr>
        <p:spPr>
          <a:xfrm>
            <a:off x="3509647" y="1442344"/>
            <a:ext cx="5000400" cy="2714400"/>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ü"/>
              <a:tabLst>
                <a:tab pos="0" algn="l"/>
              </a:tabLst>
            </a:pPr>
            <a:r>
              <a:rPr lang="en-US" sz="1400" b="0" i="0" dirty="0">
                <a:solidFill>
                  <a:schemeClr val="accent3"/>
                </a:solidFill>
                <a:effectLst/>
                <a:latin typeface="Google Sans"/>
              </a:rPr>
              <a:t>Dashboard Visualization Features: Dash and Plotly provide interactive dashboards that visualize guest behavior, informing strategic management decisions. </a:t>
            </a:r>
          </a:p>
          <a:p>
            <a:pPr marL="514350" indent="-285750">
              <a:lnSpc>
                <a:spcPct val="100000"/>
              </a:lnSpc>
              <a:buFont typeface="Wingdings" panose="05000000000000000000" pitchFamily="2" charset="2"/>
              <a:buChar char="ü"/>
              <a:tabLst>
                <a:tab pos="0" algn="l"/>
              </a:tabLst>
            </a:pPr>
            <a:r>
              <a:rPr lang="en-US" sz="1400" b="0" i="0" dirty="0">
                <a:solidFill>
                  <a:schemeClr val="accent3"/>
                </a:solidFill>
                <a:effectLst/>
                <a:latin typeface="Google Sans"/>
              </a:rPr>
              <a:t>Guest Preference Insights: Dashboards highlight trends in guest preferences, enabling tailored strategies that enhance user engagement and loyalty.</a:t>
            </a:r>
          </a:p>
          <a:p>
            <a:pPr marL="514350" indent="-285750">
              <a:lnSpc>
                <a:spcPct val="100000"/>
              </a:lnSpc>
              <a:buFont typeface="Wingdings" panose="05000000000000000000" pitchFamily="2" charset="2"/>
              <a:buChar char="ü"/>
              <a:tabLst>
                <a:tab pos="0" algn="l"/>
              </a:tabLst>
            </a:pPr>
            <a:r>
              <a:rPr lang="en-US" sz="1400" b="0" i="0" dirty="0">
                <a:solidFill>
                  <a:schemeClr val="accent3"/>
                </a:solidFill>
                <a:effectLst/>
                <a:latin typeface="Google Sans"/>
              </a:rPr>
              <a:t> Management Engagement Tools: Real-time analytics empower management with actionable insights, improving responsiveness to evolving guest expectations</a:t>
            </a:r>
            <a:r>
              <a:rPr lang="en-US" sz="1000" b="0" i="0" dirty="0">
                <a:solidFill>
                  <a:schemeClr val="accent3"/>
                </a:solidFill>
                <a:effectLst/>
                <a:latin typeface="Google Sans"/>
              </a:rPr>
              <a:t>.</a:t>
            </a:r>
            <a:endParaRPr lang="fr-FR" sz="1200" b="0" strike="noStrike" spc="-1" dirty="0">
              <a:solidFill>
                <a:schemeClr val="accent3"/>
              </a:solidFill>
              <a:latin typeface="Arial"/>
            </a:endParaRPr>
          </a:p>
        </p:txBody>
      </p:sp>
      <p:sp>
        <p:nvSpPr>
          <p:cNvPr id="3" name="TextBox 2">
            <a:extLst>
              <a:ext uri="{FF2B5EF4-FFF2-40B4-BE49-F238E27FC236}">
                <a16:creationId xmlns:a16="http://schemas.microsoft.com/office/drawing/2014/main" id="{C78CEC98-2062-AC9B-1AEE-7F864C1EB6DD}"/>
              </a:ext>
            </a:extLst>
          </p:cNvPr>
          <p:cNvSpPr txBox="1"/>
          <p:nvPr/>
        </p:nvSpPr>
        <p:spPr>
          <a:xfrm>
            <a:off x="1661003" y="387471"/>
            <a:ext cx="5821993" cy="553998"/>
          </a:xfrm>
          <a:prstGeom prst="rect">
            <a:avLst/>
          </a:prstGeom>
          <a:noFill/>
        </p:spPr>
        <p:txBody>
          <a:bodyPr wrap="square" rtlCol="0">
            <a:spAutoFit/>
          </a:bodyPr>
          <a:lstStyle/>
          <a:p>
            <a:pPr algn="ctr"/>
            <a:r>
              <a:rPr lang="en-IN" sz="3000" dirty="0">
                <a:latin typeface="Britannic Bold" panose="020B0903060703020204" pitchFamily="34" charset="0"/>
              </a:rPr>
              <a:t>Insightful Dashboards</a:t>
            </a:r>
          </a:p>
        </p:txBody>
      </p:sp>
      <p:pic>
        <p:nvPicPr>
          <p:cNvPr id="6" name="Picture 5">
            <a:extLst>
              <a:ext uri="{FF2B5EF4-FFF2-40B4-BE49-F238E27FC236}">
                <a16:creationId xmlns:a16="http://schemas.microsoft.com/office/drawing/2014/main" id="{7E015B65-6F34-058C-4ADC-D0FA92EA77E0}"/>
              </a:ext>
            </a:extLst>
          </p:cNvPr>
          <p:cNvPicPr>
            <a:picLocks noChangeAspect="1"/>
          </p:cNvPicPr>
          <p:nvPr/>
        </p:nvPicPr>
        <p:blipFill>
          <a:blip r:embed="rId2"/>
          <a:stretch>
            <a:fillRect/>
          </a:stretch>
        </p:blipFill>
        <p:spPr>
          <a:xfrm>
            <a:off x="423727" y="1504950"/>
            <a:ext cx="2867025" cy="2133600"/>
          </a:xfrm>
          <a:prstGeom prst="rect">
            <a:avLst/>
          </a:prstGeom>
        </p:spPr>
      </p:pic>
    </p:spTree>
    <p:extLst>
      <p:ext uri="{BB962C8B-B14F-4D97-AF65-F5344CB8AC3E}">
        <p14:creationId xmlns:p14="http://schemas.microsoft.com/office/powerpoint/2010/main" val="1597019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314280" y="1609560"/>
            <a:ext cx="3085920" cy="17618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Introduction</a:t>
            </a:r>
            <a:endParaRPr lang="fr-FR" sz="3000" b="0" strike="noStrike" spc="-1" dirty="0">
              <a:solidFill>
                <a:schemeClr val="dk1"/>
              </a:solidFill>
              <a:latin typeface="Britannic Bold" panose="020B0903060703020204" pitchFamily="34" charset="0"/>
            </a:endParaRPr>
          </a:p>
        </p:txBody>
      </p:sp>
      <p:sp>
        <p:nvSpPr>
          <p:cNvPr id="84" name="PlaceHolder 2"/>
          <p:cNvSpPr>
            <a:spLocks noGrp="1"/>
          </p:cNvSpPr>
          <p:nvPr>
            <p:ph/>
          </p:nvPr>
        </p:nvSpPr>
        <p:spPr>
          <a:xfrm>
            <a:off x="3505320" y="1609560"/>
            <a:ext cx="5000400" cy="2714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800" b="0" strike="noStrike" spc="-1" dirty="0">
                <a:solidFill>
                  <a:schemeClr val="dk1"/>
                </a:solidFill>
                <a:latin typeface="Atkinson Hyperlegible"/>
                <a:ea typeface="Atkinson Hyperlegible"/>
              </a:rPr>
              <a:t>This presentation will explore an AI-powered system designed to enhance guest experiences in the hospitality sector through personalization techniques and real-time data analysis.</a:t>
            </a:r>
            <a:endParaRPr lang="fr-FR" sz="1800" b="0" strike="noStrike" spc="-1" dirty="0">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1886040" y="3543480"/>
            <a:ext cx="6543360" cy="7999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Objective</a:t>
            </a:r>
            <a:endParaRPr lang="fr-FR" sz="4000" b="0" strike="noStrike" spc="-1" dirty="0">
              <a:solidFill>
                <a:schemeClr val="dk1"/>
              </a:solidFill>
              <a:latin typeface="Britannic Bold" panose="020B0903060703020204" pitchFamily="34" charset="0"/>
            </a:endParaRPr>
          </a:p>
        </p:txBody>
      </p:sp>
      <p:sp>
        <p:nvSpPr>
          <p:cNvPr id="86" name="PlaceHolder 2"/>
          <p:cNvSpPr>
            <a:spLocks noGrp="1"/>
          </p:cNvSpPr>
          <p:nvPr>
            <p:ph type="title"/>
          </p:nvPr>
        </p:nvSpPr>
        <p:spPr>
          <a:xfrm>
            <a:off x="723960" y="3543480"/>
            <a:ext cx="1161720" cy="799920"/>
          </a:xfrm>
          <a:prstGeom prst="rect">
            <a:avLst/>
          </a:prstGeom>
          <a:noFill/>
          <a:ln w="0">
            <a:noFill/>
          </a:ln>
        </p:spPr>
        <p:txBody>
          <a:bodyPr lIns="91440" tIns="91440" rIns="91440" bIns="91440" anchor="t">
            <a:normAutofit/>
          </a:bodyPr>
          <a:lstStyle/>
          <a:p>
            <a:pPr indent="0" algn="ctr">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01</a:t>
            </a:r>
            <a:endParaRPr lang="fr-FR" sz="4000" b="0" strike="noStrike" spc="-1" dirty="0">
              <a:solidFill>
                <a:schemeClr val="dk1"/>
              </a:solidFill>
              <a:latin typeface="Britannic Bold" panose="020B0903060703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277109" y="1438574"/>
            <a:ext cx="3085920" cy="17618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Revolutionizing guest experiences</a:t>
            </a:r>
            <a:endParaRPr lang="fr-FR" sz="3000" b="0" strike="noStrike" spc="-1" dirty="0">
              <a:solidFill>
                <a:schemeClr val="dk1"/>
              </a:solidFill>
              <a:latin typeface="Britannic Bold" panose="020B0903060703020204" pitchFamily="34" charset="0"/>
            </a:endParaRPr>
          </a:p>
        </p:txBody>
      </p:sp>
      <p:sp>
        <p:nvSpPr>
          <p:cNvPr id="88" name="PlaceHolder 2"/>
          <p:cNvSpPr>
            <a:spLocks noGrp="1"/>
          </p:cNvSpPr>
          <p:nvPr>
            <p:ph/>
          </p:nvPr>
        </p:nvSpPr>
        <p:spPr>
          <a:xfrm>
            <a:off x="3505320" y="1219320"/>
            <a:ext cx="5000400" cy="2714400"/>
          </a:xfrm>
          <a:prstGeom prst="rect">
            <a:avLst/>
          </a:prstGeom>
          <a:noFill/>
          <a:ln w="0">
            <a:noFill/>
          </a:ln>
        </p:spPr>
        <p:txBody>
          <a:bodyPr lIns="91440" tIns="91440" rIns="91440" bIns="91440" anchor="t">
            <a:normAutofit lnSpcReduction="10000"/>
          </a:bodyPr>
          <a:lstStyle/>
          <a:p>
            <a:pPr indent="0">
              <a:lnSpc>
                <a:spcPct val="100000"/>
              </a:lnSpc>
              <a:buNone/>
              <a:tabLst>
                <a:tab pos="0" algn="l"/>
              </a:tabLst>
            </a:pPr>
            <a:r>
              <a:rPr lang="en" sz="1800" b="0" strike="noStrike" spc="-1" dirty="0">
                <a:solidFill>
                  <a:schemeClr val="dk1"/>
                </a:solidFill>
                <a:latin typeface="Atkinson Hyperlegible"/>
                <a:ea typeface="Atkinson Hyperlegible"/>
              </a:rPr>
              <a:t>The AI-Powered Guest Experience Personalization System aims to transform how guests interact with hospitality services, providing tailored recommendations based on individual preferences and behavior. This system utilizes advanced algorithms to analyze data, ensuring that each guest receives the best possible service during their stay, thereby enhancing satisfaction and creating memorable experiences</a:t>
            </a:r>
            <a:r>
              <a:rPr lang="en" sz="1200" b="0" strike="noStrike" spc="-1" dirty="0">
                <a:solidFill>
                  <a:schemeClr val="dk1"/>
                </a:solidFill>
                <a:latin typeface="Atkinson Hyperlegible"/>
                <a:ea typeface="Atkinson Hyperlegible"/>
              </a:rPr>
              <a:t>.</a:t>
            </a:r>
            <a:endParaRPr lang="fr-FR" sz="1200" b="0" strike="noStrike" spc="-1" dirty="0">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F1BEA-8161-2084-B7F2-8168698AB4BB}"/>
            </a:ext>
          </a:extLst>
        </p:cNvPr>
        <p:cNvGrpSpPr/>
        <p:nvPr/>
      </p:nvGrpSpPr>
      <p:grpSpPr>
        <a:xfrm>
          <a:off x="0" y="0"/>
          <a:ext cx="0" cy="0"/>
          <a:chOff x="0" y="0"/>
          <a:chExt cx="0" cy="0"/>
        </a:xfrm>
      </p:grpSpPr>
      <p:sp>
        <p:nvSpPr>
          <p:cNvPr id="5" name="PlaceHolder 1">
            <a:extLst>
              <a:ext uri="{FF2B5EF4-FFF2-40B4-BE49-F238E27FC236}">
                <a16:creationId xmlns:a16="http://schemas.microsoft.com/office/drawing/2014/main" id="{C6A0724B-6E40-3E0D-05B3-4995B9B5D407}"/>
              </a:ext>
            </a:extLst>
          </p:cNvPr>
          <p:cNvSpPr txBox="1">
            <a:spLocks/>
          </p:cNvSpPr>
          <p:nvPr/>
        </p:nvSpPr>
        <p:spPr>
          <a:xfrm>
            <a:off x="714240" y="533520"/>
            <a:ext cx="5000400" cy="637920"/>
          </a:xfrm>
          <a:prstGeom prst="rect">
            <a:avLst/>
          </a:prstGeom>
          <a:noFill/>
          <a:ln w="0">
            <a:noFill/>
          </a:ln>
        </p:spPr>
        <p:txBody>
          <a:bodyPr lIns="91440" tIns="91440" rIns="91440" bIns="9144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 sz="3000" spc="-1" dirty="0">
                <a:solidFill>
                  <a:schemeClr val="dk1"/>
                </a:solidFill>
                <a:latin typeface="Britannic Bold" panose="020B0903060703020204" pitchFamily="34" charset="0"/>
                <a:ea typeface="Atkinson Hyperlegible"/>
              </a:rPr>
              <a:t>Dynamic recommendations</a:t>
            </a:r>
            <a:endParaRPr lang="fr-FR" sz="3000" spc="-1" dirty="0">
              <a:solidFill>
                <a:schemeClr val="dk1"/>
              </a:solidFill>
              <a:latin typeface="Britannic Bold" panose="020B0903060703020204" pitchFamily="34" charset="0"/>
            </a:endParaRPr>
          </a:p>
        </p:txBody>
      </p:sp>
      <p:sp>
        <p:nvSpPr>
          <p:cNvPr id="6" name="PlaceHolder 2">
            <a:extLst>
              <a:ext uri="{FF2B5EF4-FFF2-40B4-BE49-F238E27FC236}">
                <a16:creationId xmlns:a16="http://schemas.microsoft.com/office/drawing/2014/main" id="{47E0FF7A-F9B7-B7ED-4C1B-4615F7613BEE}"/>
              </a:ext>
            </a:extLst>
          </p:cNvPr>
          <p:cNvSpPr txBox="1">
            <a:spLocks/>
          </p:cNvSpPr>
          <p:nvPr/>
        </p:nvSpPr>
        <p:spPr>
          <a:xfrm>
            <a:off x="714240" y="1171440"/>
            <a:ext cx="5000400" cy="3133440"/>
          </a:xfrm>
          <a:prstGeom prst="rect">
            <a:avLst/>
          </a:prstGeom>
          <a:noFill/>
          <a:ln w="0">
            <a:noFill/>
          </a:ln>
        </p:spPr>
        <p:txBody>
          <a:bodyPr lIns="91440" tIns="91440" rIns="91440" bIns="9144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6120" indent="-209520">
              <a:lnSpc>
                <a:spcPct val="100000"/>
              </a:lnSpc>
              <a:buFont typeface="Arial" panose="020B0604020202020204" pitchFamily="34" charset="0"/>
              <a:buNone/>
              <a:tabLst>
                <a:tab pos="0" algn="l"/>
              </a:tabLst>
            </a:pPr>
            <a:r>
              <a:rPr lang="en" sz="1800" spc="-1" dirty="0">
                <a:solidFill>
                  <a:schemeClr val="dk1"/>
                </a:solidFill>
                <a:latin typeface="Atkinson Hyperlegible"/>
                <a:ea typeface="Atkinson Hyperlegible"/>
              </a:rPr>
              <a:t>    Dynamic recommendations are generated based on guest data analysis, taking into account previous stays, preferences, and real-time inputs. This feature allows the hotel to suggest tailored offers, services, or experiences that resonate with each individual guest, significantly improving their stay and likelihood of return. The recommendation engine continuously learns and adapts to ensure relevance over time, ultimately building guest loyalty and satisfaction.</a:t>
            </a:r>
            <a:endParaRPr lang="fr-FR" sz="1800" spc="-1" dirty="0">
              <a:solidFill>
                <a:srgbClr val="000000"/>
              </a:solidFill>
              <a:latin typeface="Arial"/>
            </a:endParaRPr>
          </a:p>
        </p:txBody>
      </p:sp>
      <p:pic>
        <p:nvPicPr>
          <p:cNvPr id="7" name="Picture 6">
            <a:extLst>
              <a:ext uri="{FF2B5EF4-FFF2-40B4-BE49-F238E27FC236}">
                <a16:creationId xmlns:a16="http://schemas.microsoft.com/office/drawing/2014/main" id="{8263C1BD-0EA7-1C5C-8858-7268E7244603}"/>
              </a:ext>
            </a:extLst>
          </p:cNvPr>
          <p:cNvPicPr>
            <a:picLocks noChangeAspect="1"/>
          </p:cNvPicPr>
          <p:nvPr/>
        </p:nvPicPr>
        <p:blipFill>
          <a:blip r:embed="rId2"/>
          <a:stretch>
            <a:fillRect/>
          </a:stretch>
        </p:blipFill>
        <p:spPr>
          <a:xfrm>
            <a:off x="5984905" y="2062307"/>
            <a:ext cx="2665142" cy="1900094"/>
          </a:xfrm>
          <a:prstGeom prst="rect">
            <a:avLst/>
          </a:prstGeom>
        </p:spPr>
      </p:pic>
    </p:spTree>
    <p:extLst>
      <p:ext uri="{BB962C8B-B14F-4D97-AF65-F5344CB8AC3E}">
        <p14:creationId xmlns:p14="http://schemas.microsoft.com/office/powerpoint/2010/main" val="109221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314280" y="1609560"/>
            <a:ext cx="3246676" cy="176184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Real-time feedback analysis</a:t>
            </a:r>
            <a:endParaRPr lang="fr-FR" sz="3000" b="0" strike="noStrike" spc="-1" dirty="0">
              <a:solidFill>
                <a:schemeClr val="dk1"/>
              </a:solidFill>
              <a:latin typeface="Britannic Bold" panose="020B0903060703020204" pitchFamily="34" charset="0"/>
            </a:endParaRPr>
          </a:p>
        </p:txBody>
      </p:sp>
      <p:sp>
        <p:nvSpPr>
          <p:cNvPr id="93" name="PlaceHolder 2"/>
          <p:cNvSpPr>
            <a:spLocks noGrp="1"/>
          </p:cNvSpPr>
          <p:nvPr>
            <p:ph/>
          </p:nvPr>
        </p:nvSpPr>
        <p:spPr>
          <a:xfrm>
            <a:off x="3505320" y="1219320"/>
            <a:ext cx="5000400" cy="2714400"/>
          </a:xfrm>
          <a:prstGeom prst="rect">
            <a:avLst/>
          </a:prstGeom>
          <a:noFill/>
          <a:ln w="0">
            <a:noFill/>
          </a:ln>
        </p:spPr>
        <p:txBody>
          <a:bodyPr lIns="91440" tIns="91440" rIns="91440" bIns="91440" anchor="t">
            <a:noAutofit/>
          </a:bodyPr>
          <a:lstStyle/>
          <a:p>
            <a:pPr indent="0">
              <a:lnSpc>
                <a:spcPct val="100000"/>
              </a:lnSpc>
              <a:buNone/>
              <a:tabLst>
                <a:tab pos="0" algn="l"/>
              </a:tabLst>
            </a:pPr>
            <a:r>
              <a:rPr lang="en" sz="1800" b="0" strike="noStrike" spc="-1" dirty="0">
                <a:solidFill>
                  <a:schemeClr val="dk1"/>
                </a:solidFill>
                <a:latin typeface="Atkinson Hyperlegible"/>
                <a:ea typeface="Atkinson Hyperlegible"/>
              </a:rPr>
              <a:t>Real-time feedback analysis leverages immediate guest input to assess their experiences and satisfaction levels as they occur. This allows hospitality providers to address any issues instantly, adjusting services proactively rather than reactively. By utilizing data from reviews, surveys, and direct communication, hotels can implement quick changes that enhance guest experiences, ultimately leading to higher satisfaction and loyalty.</a:t>
            </a:r>
            <a:endParaRPr lang="fr-FR" sz="1800" b="0" strike="noStrike" spc="-1" dirty="0">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1886040" y="3543480"/>
            <a:ext cx="6543360" cy="7999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Modelling</a:t>
            </a:r>
            <a:endParaRPr lang="fr-FR" sz="4000" b="0" strike="noStrike" spc="-1" dirty="0">
              <a:solidFill>
                <a:schemeClr val="dk1"/>
              </a:solidFill>
              <a:latin typeface="Britannic Bold" panose="020B0903060703020204" pitchFamily="34" charset="0"/>
            </a:endParaRPr>
          </a:p>
        </p:txBody>
      </p:sp>
      <p:sp>
        <p:nvSpPr>
          <p:cNvPr id="95" name="PlaceHolder 2"/>
          <p:cNvSpPr>
            <a:spLocks noGrp="1"/>
          </p:cNvSpPr>
          <p:nvPr>
            <p:ph type="title"/>
          </p:nvPr>
        </p:nvSpPr>
        <p:spPr>
          <a:xfrm>
            <a:off x="723960" y="3543480"/>
            <a:ext cx="1161720" cy="799920"/>
          </a:xfrm>
          <a:prstGeom prst="rect">
            <a:avLst/>
          </a:prstGeom>
          <a:noFill/>
          <a:ln w="0">
            <a:noFill/>
          </a:ln>
        </p:spPr>
        <p:txBody>
          <a:bodyPr lIns="91440" tIns="91440" rIns="91440" bIns="91440" anchor="t">
            <a:normAutofit/>
          </a:bodyPr>
          <a:lstStyle/>
          <a:p>
            <a:pPr indent="0" algn="ctr">
              <a:lnSpc>
                <a:spcPct val="100000"/>
              </a:lnSpc>
              <a:buNone/>
              <a:tabLst>
                <a:tab pos="0" algn="l"/>
              </a:tabLst>
            </a:pPr>
            <a:r>
              <a:rPr lang="en" sz="4000" b="0" strike="noStrike" spc="-1" dirty="0">
                <a:solidFill>
                  <a:schemeClr val="dk1"/>
                </a:solidFill>
                <a:latin typeface="Britannic Bold" panose="020B0903060703020204" pitchFamily="34" charset="0"/>
                <a:ea typeface="Atkinson Hyperlegible"/>
              </a:rPr>
              <a:t>02</a:t>
            </a:r>
            <a:endParaRPr lang="fr-FR" sz="4000" b="0" strike="noStrike" spc="-1" dirty="0">
              <a:solidFill>
                <a:schemeClr val="dk1"/>
              </a:solidFill>
              <a:latin typeface="Britannic Bold" panose="020B0903060703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B71424-5B05-F088-11C6-F40483CB21BD}"/>
            </a:ext>
          </a:extLst>
        </p:cNvPr>
        <p:cNvGrpSpPr/>
        <p:nvPr/>
      </p:nvGrpSpPr>
      <p:grpSpPr>
        <a:xfrm>
          <a:off x="0" y="0"/>
          <a:ext cx="0" cy="0"/>
          <a:chOff x="0" y="0"/>
          <a:chExt cx="0" cy="0"/>
        </a:xfrm>
      </p:grpSpPr>
      <p:sp>
        <p:nvSpPr>
          <p:cNvPr id="92" name="PlaceHolder 1">
            <a:extLst>
              <a:ext uri="{FF2B5EF4-FFF2-40B4-BE49-F238E27FC236}">
                <a16:creationId xmlns:a16="http://schemas.microsoft.com/office/drawing/2014/main" id="{CFB328AA-1A99-6798-41DD-FECEBC7C9EB2}"/>
              </a:ext>
            </a:extLst>
          </p:cNvPr>
          <p:cNvSpPr>
            <a:spLocks noGrp="1"/>
          </p:cNvSpPr>
          <p:nvPr>
            <p:ph type="title"/>
          </p:nvPr>
        </p:nvSpPr>
        <p:spPr>
          <a:xfrm>
            <a:off x="314280" y="1460877"/>
            <a:ext cx="3246676" cy="176184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 </a:t>
            </a:r>
            <a:r>
              <a:rPr lang="en-IN" sz="3000" dirty="0">
                <a:latin typeface="Britannic Bold" panose="020B0903060703020204" pitchFamily="34" charset="0"/>
              </a:rPr>
              <a:t> Why XGBoost ?</a:t>
            </a:r>
            <a:endParaRPr lang="fr-FR" sz="3000" b="0" strike="noStrike" spc="-1" dirty="0">
              <a:solidFill>
                <a:schemeClr val="dk1"/>
              </a:solidFill>
              <a:latin typeface="Britannic Bold" panose="020B0903060703020204" pitchFamily="34" charset="0"/>
            </a:endParaRPr>
          </a:p>
        </p:txBody>
      </p:sp>
      <p:sp>
        <p:nvSpPr>
          <p:cNvPr id="93" name="PlaceHolder 2">
            <a:extLst>
              <a:ext uri="{FF2B5EF4-FFF2-40B4-BE49-F238E27FC236}">
                <a16:creationId xmlns:a16="http://schemas.microsoft.com/office/drawing/2014/main" id="{FC998BAC-AA37-7274-05DD-F4158A101AC2}"/>
              </a:ext>
            </a:extLst>
          </p:cNvPr>
          <p:cNvSpPr>
            <a:spLocks noGrp="1"/>
          </p:cNvSpPr>
          <p:nvPr>
            <p:ph/>
          </p:nvPr>
        </p:nvSpPr>
        <p:spPr>
          <a:xfrm>
            <a:off x="3505320" y="1219320"/>
            <a:ext cx="5000400" cy="2714400"/>
          </a:xfrm>
          <a:prstGeom prst="rect">
            <a:avLst/>
          </a:prstGeom>
          <a:noFill/>
          <a:ln w="0">
            <a:noFill/>
          </a:ln>
        </p:spPr>
        <p:txBody>
          <a:bodyPr lIns="91440" tIns="91440" rIns="91440" bIns="91440" anchor="t">
            <a:noAutofit/>
          </a:bodyPr>
          <a:lstStyle/>
          <a:p>
            <a:pPr>
              <a:buFont typeface="Wingdings" panose="05000000000000000000" pitchFamily="2" charset="2"/>
              <a:buChar char="ü"/>
            </a:pPr>
            <a:r>
              <a:rPr lang="en" sz="1800" b="0" strike="noStrike" spc="-1" dirty="0">
                <a:solidFill>
                  <a:schemeClr val="dk1"/>
                </a:solidFill>
                <a:latin typeface="Atkinson Hyperlegible"/>
                <a:ea typeface="Atkinson Hyperlegible"/>
              </a:rPr>
              <a:t> </a:t>
            </a:r>
            <a:r>
              <a:rPr lang="en-US" sz="1800" b="1" dirty="0"/>
              <a:t>Choice of XGBoost : </a:t>
            </a:r>
            <a:r>
              <a:rPr lang="en-US" sz="1800" dirty="0"/>
              <a:t>XGBoost was chosen for its efficiency in handling large-scale datasets and delivering precise predictions.</a:t>
            </a:r>
          </a:p>
          <a:p>
            <a:pPr>
              <a:buFont typeface="Wingdings" panose="05000000000000000000" pitchFamily="2" charset="2"/>
              <a:buChar char="ü"/>
            </a:pPr>
            <a:r>
              <a:rPr lang="en-US" sz="1800" b="1" dirty="0"/>
              <a:t>Imbalanced Dataset Handling: </a:t>
            </a:r>
            <a:r>
              <a:rPr lang="en-US" sz="1800" dirty="0"/>
              <a:t>Its intrinsic mechanisms address class imbalance effectively, enhancing model reliability in discount prediction applications.</a:t>
            </a:r>
          </a:p>
          <a:p>
            <a:pPr>
              <a:buFont typeface="Wingdings" panose="05000000000000000000" pitchFamily="2" charset="2"/>
              <a:buChar char="ü"/>
            </a:pPr>
            <a:r>
              <a:rPr lang="en-US" sz="1800" b="1" dirty="0"/>
              <a:t>Performance Comparison: </a:t>
            </a:r>
            <a:r>
              <a:rPr lang="en-US" sz="1800" dirty="0"/>
              <a:t>XGBoost outperforms traditional models like linear regression and decision trees in predictive accuracy and robustness.</a:t>
            </a:r>
          </a:p>
          <a:p>
            <a:pPr indent="0">
              <a:lnSpc>
                <a:spcPct val="100000"/>
              </a:lnSpc>
              <a:buNone/>
              <a:tabLst>
                <a:tab pos="0" algn="l"/>
              </a:tabLst>
            </a:pPr>
            <a:endParaRPr lang="fr-FR" sz="1800" b="0" strike="noStrike" spc="-1" dirty="0">
              <a:solidFill>
                <a:srgbClr val="000000"/>
              </a:solidFill>
              <a:latin typeface="Arial"/>
            </a:endParaRPr>
          </a:p>
        </p:txBody>
      </p:sp>
    </p:spTree>
    <p:extLst>
      <p:ext uri="{BB962C8B-B14F-4D97-AF65-F5344CB8AC3E}">
        <p14:creationId xmlns:p14="http://schemas.microsoft.com/office/powerpoint/2010/main" val="3453852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714240" y="533520"/>
            <a:ext cx="5000400" cy="637920"/>
          </a:xfrm>
          <a:prstGeom prst="rect">
            <a:avLst/>
          </a:prstGeom>
          <a:noFill/>
          <a:ln w="0">
            <a:noFill/>
          </a:ln>
        </p:spPr>
        <p:txBody>
          <a:bodyPr lIns="91440" tIns="91440" rIns="91440" bIns="91440" anchor="t">
            <a:noAutofit/>
          </a:bodyPr>
          <a:lstStyle/>
          <a:p>
            <a:pPr indent="0" algn="ctr">
              <a:lnSpc>
                <a:spcPct val="100000"/>
              </a:lnSpc>
              <a:buNone/>
              <a:tabLst>
                <a:tab pos="0" algn="l"/>
              </a:tabLst>
            </a:pPr>
            <a:r>
              <a:rPr lang="en" sz="3000" b="0" strike="noStrike" spc="-1" dirty="0">
                <a:solidFill>
                  <a:schemeClr val="dk1"/>
                </a:solidFill>
                <a:latin typeface="Britannic Bold" panose="020B0903060703020204" pitchFamily="34" charset="0"/>
                <a:ea typeface="Atkinson Hyperlegible"/>
              </a:rPr>
              <a:t>Coupon recommendation</a:t>
            </a:r>
            <a:endParaRPr lang="fr-FR" sz="3000" b="0" strike="noStrike" spc="-1" dirty="0">
              <a:solidFill>
                <a:schemeClr val="dk1"/>
              </a:solidFill>
              <a:latin typeface="Britannic Bold" panose="020B0903060703020204" pitchFamily="34" charset="0"/>
            </a:endParaRPr>
          </a:p>
        </p:txBody>
      </p:sp>
      <p:sp>
        <p:nvSpPr>
          <p:cNvPr id="97" name="PlaceHolder 2"/>
          <p:cNvSpPr>
            <a:spLocks noGrp="1"/>
          </p:cNvSpPr>
          <p:nvPr>
            <p:ph/>
          </p:nvPr>
        </p:nvSpPr>
        <p:spPr>
          <a:xfrm>
            <a:off x="714240" y="1479394"/>
            <a:ext cx="5000400" cy="2825485"/>
          </a:xfrm>
          <a:prstGeom prst="rect">
            <a:avLst/>
          </a:prstGeom>
          <a:noFill/>
          <a:ln w="0">
            <a:noFill/>
          </a:ln>
        </p:spPr>
        <p:txBody>
          <a:bodyPr lIns="91440" tIns="91440" rIns="91440" bIns="91440" anchor="t">
            <a:normAutofit/>
          </a:bodyPr>
          <a:lstStyle/>
          <a:p>
            <a:pPr marL="276120" indent="-209520">
              <a:lnSpc>
                <a:spcPct val="100000"/>
              </a:lnSpc>
              <a:buNone/>
              <a:tabLst>
                <a:tab pos="0" algn="l"/>
              </a:tabLst>
            </a:pPr>
            <a:r>
              <a:rPr lang="en" sz="1800" b="0" strike="noStrike" spc="-1" dirty="0">
                <a:solidFill>
                  <a:schemeClr val="dk1"/>
                </a:solidFill>
                <a:latin typeface="Atkinson Hyperlegible"/>
                <a:ea typeface="Atkinson Hyperlegible"/>
              </a:rPr>
              <a:t>    The coupon recommendation system identifies suitable discounts and offers for guests based on their previous preferences, booking history, and current trends. By analyzing data, it can predict which coupons are more likely to entice guests, maximizing utilization and enhancing their experience. This personalized approach not only benefits the guests but also boosts hotel revenue through targeted marketing strategies</a:t>
            </a:r>
            <a:r>
              <a:rPr lang="en" sz="1200" b="0" strike="noStrike" spc="-1" dirty="0">
                <a:solidFill>
                  <a:schemeClr val="dk1"/>
                </a:solidFill>
                <a:latin typeface="Atkinson Hyperlegible"/>
                <a:ea typeface="Atkinson Hyperlegible"/>
              </a:rPr>
              <a:t>.</a:t>
            </a:r>
            <a:endParaRPr lang="fr-FR" sz="1200" b="0" strike="noStrike" spc="-1" dirty="0">
              <a:solidFill>
                <a:srgbClr val="000000"/>
              </a:solidFill>
              <a:latin typeface="Arial"/>
            </a:endParaRPr>
          </a:p>
        </p:txBody>
      </p:sp>
      <p:pic>
        <p:nvPicPr>
          <p:cNvPr id="98" name="Google Shape;186;p33"/>
          <p:cNvPicPr/>
          <p:nvPr/>
        </p:nvPicPr>
        <p:blipFill>
          <a:blip r:embed="rId2"/>
          <a:srcRect l="50" r="61"/>
          <a:stretch/>
        </p:blipFill>
        <p:spPr>
          <a:xfrm>
            <a:off x="6269957" y="703088"/>
            <a:ext cx="2323915" cy="3259311"/>
          </a:xfrm>
          <a:prstGeom prst="rect">
            <a:avLst/>
          </a:prstGeom>
          <a:ln w="9525">
            <a:solidFill>
              <a:srgbClr val="F3F3F3"/>
            </a:solidFill>
            <a:round/>
          </a:ln>
        </p:spPr>
      </p:pic>
    </p:spTree>
  </p:cSld>
  <p:clrMapOvr>
    <a:masterClrMapping/>
  </p:clrMapOvr>
</p:sld>
</file>

<file path=ppt/theme/theme1.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Deep Gradient Layers - Business Basic Template by Slidesgo">
  <a:themeElements>
    <a:clrScheme name="Simple Light">
      <a:dk1>
        <a:srgbClr val="F3F3F3"/>
      </a:dk1>
      <a:lt1>
        <a:srgbClr val="F5D851"/>
      </a:lt1>
      <a:dk2>
        <a:srgbClr val="4EDDCC"/>
      </a:dk2>
      <a:lt2>
        <a:srgbClr val="F4938C"/>
      </a:lt2>
      <a:accent1>
        <a:srgbClr val="3C7BE0"/>
      </a:accent1>
      <a:accent2>
        <a:srgbClr val="0E0E0D"/>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80</TotalTime>
  <Words>761</Words>
  <Application>Microsoft Office PowerPoint</Application>
  <PresentationFormat>On-screen Show (16:9)</PresentationFormat>
  <Paragraphs>38</Paragraphs>
  <Slides>15</Slides>
  <Notes>0</Notes>
  <HiddenSlides>0</HiddenSlides>
  <MMClips>0</MMClips>
  <ScaleCrop>false</ScaleCrop>
  <HeadingPairs>
    <vt:vector size="6" baseType="variant">
      <vt:variant>
        <vt:lpstr>Fonts Used</vt:lpstr>
      </vt:variant>
      <vt:variant>
        <vt:i4>7</vt:i4>
      </vt:variant>
      <vt:variant>
        <vt:lpstr>Theme</vt:lpstr>
      </vt:variant>
      <vt:variant>
        <vt:i4>22</vt:i4>
      </vt:variant>
      <vt:variant>
        <vt:lpstr>Slide Titles</vt:lpstr>
      </vt:variant>
      <vt:variant>
        <vt:i4>15</vt:i4>
      </vt:variant>
    </vt:vector>
  </HeadingPairs>
  <TitlesOfParts>
    <vt:vector size="44" baseType="lpstr">
      <vt:lpstr>Arial</vt:lpstr>
      <vt:lpstr>Atkinson Hyperlegible</vt:lpstr>
      <vt:lpstr>Britannic Bold</vt:lpstr>
      <vt:lpstr>Google Sans</vt:lpstr>
      <vt:lpstr>OpenSymbol</vt:lpstr>
      <vt:lpstr>Symbol</vt:lpstr>
      <vt:lpstr>Wingdings</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Deep Gradient Layers - Business Basic Template by Slidesgo</vt:lpstr>
      <vt:lpstr>Slidesgo Final Pages</vt:lpstr>
      <vt:lpstr>Slidesgo Final Pages</vt:lpstr>
      <vt:lpstr>AI-Powered Guest Experience</vt:lpstr>
      <vt:lpstr>Introduction</vt:lpstr>
      <vt:lpstr>Objective</vt:lpstr>
      <vt:lpstr>Revolutionizing guest experiences</vt:lpstr>
      <vt:lpstr>PowerPoint Presentation</vt:lpstr>
      <vt:lpstr>Real-time feedback analysis</vt:lpstr>
      <vt:lpstr>Modelling</vt:lpstr>
      <vt:lpstr>  Why XGBoost ?</vt:lpstr>
      <vt:lpstr>Coupon recommendation</vt:lpstr>
      <vt:lpstr> Retrieval-Augmented Generation (RAG) System</vt:lpstr>
      <vt:lpstr>User Interface</vt:lpstr>
      <vt:lpstr>AI–powered User Booking Page</vt:lpstr>
      <vt:lpstr>Real-time review submission</vt:lpstr>
      <vt:lpstr> </vt:lpstr>
      <vt:lpstr> </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Neelam Ramesh</dc:creator>
  <cp:lastModifiedBy>DIVYA GANGOTRI</cp:lastModifiedBy>
  <cp:revision>1</cp:revision>
  <dcterms:modified xsi:type="dcterms:W3CDTF">2025-03-19T07:10:53Z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2025-03-18T18:36:49Z</dcterms:created>
  <dc:creator>Unknown Creator</dc:creator>
  <dc:description/>
  <dc:language>en-US</dc:language>
  <cp:lastModifiedBy>Unknown Creator</cp:lastModifiedBy>
  <dcterms:modified xsi:type="dcterms:W3CDTF">2025-03-18T18:36:49Z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